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9"/>
  </p:handoutMasterIdLst>
  <p:sldIdLst>
    <p:sldId id="434" r:id="rId3"/>
    <p:sldId id="441" r:id="rId4"/>
    <p:sldId id="435" r:id="rId6"/>
    <p:sldId id="502" r:id="rId7"/>
    <p:sldId id="553" r:id="rId8"/>
    <p:sldId id="513" r:id="rId9"/>
    <p:sldId id="443" r:id="rId10"/>
    <p:sldId id="573" r:id="rId11"/>
    <p:sldId id="510" r:id="rId12"/>
    <p:sldId id="528" r:id="rId13"/>
    <p:sldId id="556" r:id="rId14"/>
    <p:sldId id="574" r:id="rId15"/>
    <p:sldId id="575" r:id="rId16"/>
    <p:sldId id="557" r:id="rId17"/>
    <p:sldId id="576" r:id="rId18"/>
    <p:sldId id="577" r:id="rId19"/>
    <p:sldId id="518" r:id="rId20"/>
    <p:sldId id="578" r:id="rId21"/>
    <p:sldId id="579" r:id="rId22"/>
    <p:sldId id="580" r:id="rId23"/>
    <p:sldId id="581" r:id="rId24"/>
    <p:sldId id="534" r:id="rId25"/>
    <p:sldId id="563" r:id="rId26"/>
    <p:sldId id="567" r:id="rId27"/>
    <p:sldId id="564" r:id="rId28"/>
    <p:sldId id="565" r:id="rId29"/>
    <p:sldId id="582" r:id="rId30"/>
    <p:sldId id="566" r:id="rId31"/>
    <p:sldId id="568" r:id="rId32"/>
    <p:sldId id="569" r:id="rId33"/>
    <p:sldId id="570" r:id="rId34"/>
    <p:sldId id="571" r:id="rId35"/>
    <p:sldId id="572" r:id="rId36"/>
    <p:sldId id="539" r:id="rId37"/>
    <p:sldId id="467" r:id="rId38"/>
  </p:sldIdLst>
  <p:sldSz cx="9144000" cy="6858000" type="screen4x3"/>
  <p:notesSz cx="9723120" cy="6858000"/>
  <p:defaultTextStyle>
    <a:defPPr>
      <a:defRPr lang="en-US"/>
    </a:defPPr>
    <a:lvl1pPr marL="0" lvl="0"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vl6pPr marL="2286000" lvl="5"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6pPr>
    <a:lvl7pPr marL="2743200" lvl="6"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7pPr>
    <a:lvl8pPr marL="3200400" lvl="7"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8pPr>
    <a:lvl9pPr marL="3657600" lvl="8"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82A7"/>
    <a:srgbClr val="AFA9B1"/>
    <a:srgbClr val="FF66FF"/>
    <a:srgbClr val="1C1C1C"/>
    <a:srgbClr val="6699FF"/>
    <a:srgbClr val="D60093"/>
    <a:srgbClr val="B2B2B2"/>
    <a:srgbClr val="6600FF"/>
    <a:srgbClr val="99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02"/>
    <p:restoredTop sz="94077"/>
  </p:normalViewPr>
  <p:slideViewPr>
    <p:cSldViewPr snapToGrid="0" showGuides="1">
      <p:cViewPr varScale="1">
        <p:scale>
          <a:sx n="97" d="100"/>
          <a:sy n="97" d="100"/>
        </p:scale>
        <p:origin x="-75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4214813" cy="3429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1" name="Rectangle 3"/>
          <p:cNvSpPr>
            <a:spLocks noGrp="1" noChangeArrowheads="1"/>
          </p:cNvSpPr>
          <p:nvPr>
            <p:ph type="dt" sz="quarter" idx="1"/>
          </p:nvPr>
        </p:nvSpPr>
        <p:spPr bwMode="auto">
          <a:xfrm>
            <a:off x="5507038" y="0"/>
            <a:ext cx="4214813" cy="3429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2" name="Rectangle 4"/>
          <p:cNvSpPr>
            <a:spLocks noGrp="1" noChangeArrowheads="1"/>
          </p:cNvSpPr>
          <p:nvPr>
            <p:ph type="ftr" sz="quarter" idx="2"/>
          </p:nvPr>
        </p:nvSpPr>
        <p:spPr bwMode="auto">
          <a:xfrm>
            <a:off x="0" y="6513513"/>
            <a:ext cx="4214813" cy="342900"/>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3" name="Rectangle 5"/>
          <p:cNvSpPr>
            <a:spLocks noGrp="1" noChangeArrowheads="1"/>
          </p:cNvSpPr>
          <p:nvPr>
            <p:ph type="sldNum" sz="quarter" idx="3"/>
          </p:nvPr>
        </p:nvSpPr>
        <p:spPr bwMode="auto">
          <a:xfrm>
            <a:off x="5507038" y="6513513"/>
            <a:ext cx="4214813" cy="3429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4214813" cy="3429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1795" name="Rectangle 3"/>
          <p:cNvSpPr>
            <a:spLocks noGrp="1" noChangeArrowheads="1"/>
          </p:cNvSpPr>
          <p:nvPr>
            <p:ph type="dt" idx="1"/>
          </p:nvPr>
        </p:nvSpPr>
        <p:spPr bwMode="auto">
          <a:xfrm>
            <a:off x="5507038" y="0"/>
            <a:ext cx="4214813" cy="3429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6868" name="Rectangle 4"/>
          <p:cNvSpPr>
            <a:spLocks noGrp="1" noRot="1" noChangeAspect="1" noTextEdit="1"/>
          </p:cNvSpPr>
          <p:nvPr>
            <p:ph type="sldImg" idx="2"/>
          </p:nvPr>
        </p:nvSpPr>
        <p:spPr>
          <a:xfrm>
            <a:off x="3148013" y="514350"/>
            <a:ext cx="3429000" cy="2571750"/>
          </a:xfrm>
          <a:prstGeom prst="rect">
            <a:avLst/>
          </a:prstGeom>
          <a:noFill/>
          <a:ln w="9525" cap="flat" cmpd="sng">
            <a:solidFill>
              <a:srgbClr val="000000"/>
            </a:solidFill>
            <a:prstDash val="solid"/>
            <a:miter/>
            <a:headEnd type="none" w="med" len="med"/>
            <a:tailEnd type="none" w="med" len="med"/>
          </a:ln>
        </p:spPr>
      </p:sp>
      <p:sp>
        <p:nvSpPr>
          <p:cNvPr id="161797" name="Rectangle 5"/>
          <p:cNvSpPr>
            <a:spLocks noGrp="1" noChangeArrowheads="1"/>
          </p:cNvSpPr>
          <p:nvPr>
            <p:ph type="body" sz="quarter" idx="3"/>
          </p:nvPr>
        </p:nvSpPr>
        <p:spPr bwMode="auto">
          <a:xfrm>
            <a:off x="971550" y="3257550"/>
            <a:ext cx="7780338" cy="30861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61798" name="Rectangle 6"/>
          <p:cNvSpPr>
            <a:spLocks noGrp="1" noChangeArrowheads="1"/>
          </p:cNvSpPr>
          <p:nvPr>
            <p:ph type="ftr" sz="quarter" idx="4"/>
          </p:nvPr>
        </p:nvSpPr>
        <p:spPr bwMode="auto">
          <a:xfrm>
            <a:off x="0" y="6513513"/>
            <a:ext cx="4214813" cy="342900"/>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1799" name="Rectangle 7"/>
          <p:cNvSpPr>
            <a:spLocks noGrp="1" noChangeArrowheads="1"/>
          </p:cNvSpPr>
          <p:nvPr>
            <p:ph type="sldNum" sz="quarter" idx="5"/>
          </p:nvPr>
        </p:nvSpPr>
        <p:spPr bwMode="auto">
          <a:xfrm>
            <a:off x="5507038" y="6513513"/>
            <a:ext cx="4214813" cy="3429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p:txBody>
          <a:bodyPr wrap="square" lIns="91440" tIns="45720" rIns="91440" bIns="45720" anchor="t"/>
          <a:lstStyle/>
          <a:p>
            <a:pPr lvl="0"/>
            <a:endParaRPr lang="zh-CN" altLang="en-US" dirty="0">
              <a:ea typeface="宋体" panose="02010600030101010101" pitchFamily="2" charset="-122"/>
            </a:endParaRPr>
          </a:p>
        </p:txBody>
      </p:sp>
      <p:sp>
        <p:nvSpPr>
          <p:cNvPr id="37892" name="灯片编号占位符 3"/>
          <p:cNvSpPr txBox="1">
            <a:spLocks noGrp="1"/>
          </p:cNvSpPr>
          <p:nvPr>
            <p:ph type="sldNum" sz="quarter"/>
          </p:nvPr>
        </p:nvSpPr>
        <p:spPr>
          <a:xfrm>
            <a:off x="5507038" y="6513513"/>
            <a:ext cx="4214812" cy="342900"/>
          </a:xfrm>
          <a:prstGeom prst="rect">
            <a:avLst/>
          </a:prstGeom>
          <a:noFill/>
          <a:ln w="9525">
            <a:noFill/>
          </a:ln>
        </p:spPr>
        <p:txBody>
          <a:bodyPr anchor="b"/>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Rectangle 1642"/>
          <p:cNvSpPr>
            <a:spLocks noChangeArrowheads="1"/>
          </p:cNvSpPr>
          <p:nvPr/>
        </p:nvSpPr>
        <p:spPr bwMode="gray">
          <a:xfrm>
            <a:off x="3084513" y="0"/>
            <a:ext cx="1417638" cy="6858000"/>
          </a:xfrm>
          <a:prstGeom prst="rect">
            <a:avLst/>
          </a:prstGeom>
          <a:solidFill>
            <a:schemeClr val="accent2">
              <a:alpha val="7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1634"/>
          <p:cNvSpPr>
            <a:spLocks noChangeArrowheads="1"/>
          </p:cNvSpPr>
          <p:nvPr/>
        </p:nvSpPr>
        <p:spPr bwMode="gray">
          <a:xfrm>
            <a:off x="0" y="0"/>
            <a:ext cx="3152775" cy="6858000"/>
          </a:xfrm>
          <a:prstGeom prst="rect">
            <a:avLst/>
          </a:prstGeom>
          <a:solidFill>
            <a:srgbClr val="6699FF"/>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Rectangle 1596"/>
          <p:cNvSpPr>
            <a:spLocks noChangeArrowheads="1"/>
          </p:cNvSpPr>
          <p:nvPr/>
        </p:nvSpPr>
        <p:spPr bwMode="gray">
          <a:xfrm>
            <a:off x="6902450" y="0"/>
            <a:ext cx="303213" cy="6858000"/>
          </a:xfrm>
          <a:prstGeom prst="rect">
            <a:avLst/>
          </a:prstGeom>
          <a:solidFill>
            <a:schemeClr val="accent2">
              <a:alpha val="3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Rectangle 1597"/>
          <p:cNvSpPr>
            <a:spLocks noChangeArrowheads="1"/>
          </p:cNvSpPr>
          <p:nvPr/>
        </p:nvSpPr>
        <p:spPr bwMode="gray">
          <a:xfrm>
            <a:off x="7158038" y="0"/>
            <a:ext cx="227013" cy="6858000"/>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Rectangle 1592"/>
          <p:cNvSpPr>
            <a:spLocks noChangeArrowheads="1"/>
          </p:cNvSpPr>
          <p:nvPr/>
        </p:nvSpPr>
        <p:spPr bwMode="gray">
          <a:xfrm>
            <a:off x="4375150" y="0"/>
            <a:ext cx="1060450" cy="6858000"/>
          </a:xfrm>
          <a:prstGeom prst="rect">
            <a:avLst/>
          </a:prstGeom>
          <a:solidFill>
            <a:srgbClr val="6699FF">
              <a:alpha val="64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Rectangle 1593"/>
          <p:cNvSpPr>
            <a:spLocks noChangeArrowheads="1"/>
          </p:cNvSpPr>
          <p:nvPr/>
        </p:nvSpPr>
        <p:spPr bwMode="gray">
          <a:xfrm>
            <a:off x="5359400" y="-17462"/>
            <a:ext cx="728663" cy="6938963"/>
          </a:xfrm>
          <a:prstGeom prst="rect">
            <a:avLst/>
          </a:prstGeom>
          <a:solidFill>
            <a:srgbClr val="6699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594"/>
          <p:cNvSpPr>
            <a:spLocks noChangeArrowheads="1"/>
          </p:cNvSpPr>
          <p:nvPr/>
        </p:nvSpPr>
        <p:spPr bwMode="gray">
          <a:xfrm>
            <a:off x="6018213" y="0"/>
            <a:ext cx="547688" cy="6938963"/>
          </a:xfrm>
          <a:prstGeom prst="rect">
            <a:avLst/>
          </a:prstGeom>
          <a:solidFill>
            <a:srgbClr val="6699FF">
              <a:alpha val="4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Rectangle 1595"/>
          <p:cNvSpPr>
            <a:spLocks noChangeArrowheads="1"/>
          </p:cNvSpPr>
          <p:nvPr/>
        </p:nvSpPr>
        <p:spPr bwMode="gray">
          <a:xfrm>
            <a:off x="6516688" y="0"/>
            <a:ext cx="446088" cy="6858000"/>
          </a:xfrm>
          <a:prstGeom prst="rect">
            <a:avLst/>
          </a:prstGeom>
          <a:solidFill>
            <a:srgbClr val="6699FF">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Rectangle 1622"/>
          <p:cNvSpPr>
            <a:spLocks noChangeArrowheads="1"/>
          </p:cNvSpPr>
          <p:nvPr/>
        </p:nvSpPr>
        <p:spPr bwMode="gray">
          <a:xfrm>
            <a:off x="7339013" y="0"/>
            <a:ext cx="136525" cy="6858000"/>
          </a:xfrm>
          <a:prstGeom prst="rect">
            <a:avLst/>
          </a:prstGeom>
          <a:solidFill>
            <a:schemeClr val="accent2">
              <a:alpha val="14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Rectangle 1623"/>
          <p:cNvSpPr>
            <a:spLocks noChangeArrowheads="1"/>
          </p:cNvSpPr>
          <p:nvPr/>
        </p:nvSpPr>
        <p:spPr bwMode="gray">
          <a:xfrm>
            <a:off x="8366125" y="0"/>
            <a:ext cx="344488" cy="6858000"/>
          </a:xfrm>
          <a:prstGeom prst="rect">
            <a:avLst/>
          </a:prstGeom>
          <a:solidFill>
            <a:schemeClr val="accent2">
              <a:alpha val="23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Rectangle 1624"/>
          <p:cNvSpPr>
            <a:spLocks noChangeArrowheads="1"/>
          </p:cNvSpPr>
          <p:nvPr/>
        </p:nvSpPr>
        <p:spPr bwMode="gray">
          <a:xfrm>
            <a:off x="8669338" y="0"/>
            <a:ext cx="474663" cy="6858000"/>
          </a:xfrm>
          <a:prstGeom prst="rect">
            <a:avLst/>
          </a:prstGeom>
          <a:solidFill>
            <a:schemeClr val="accent2">
              <a:alpha val="28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Rectangle 1643"/>
          <p:cNvSpPr>
            <a:spLocks noChangeArrowheads="1"/>
          </p:cNvSpPr>
          <p:nvPr/>
        </p:nvSpPr>
        <p:spPr bwMode="gray">
          <a:xfrm>
            <a:off x="7953375" y="4763"/>
            <a:ext cx="136525" cy="6858000"/>
          </a:xfrm>
          <a:prstGeom prst="rect">
            <a:avLst/>
          </a:prstGeom>
          <a:solidFill>
            <a:schemeClr val="accent2">
              <a:alpha val="6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Rectangle 1644"/>
          <p:cNvSpPr>
            <a:spLocks noChangeArrowheads="1"/>
          </p:cNvSpPr>
          <p:nvPr/>
        </p:nvSpPr>
        <p:spPr bwMode="gray">
          <a:xfrm>
            <a:off x="8058150" y="0"/>
            <a:ext cx="168275" cy="6858000"/>
          </a:xfrm>
          <a:prstGeom prst="rect">
            <a:avLst/>
          </a:prstGeom>
          <a:solidFill>
            <a:schemeClr val="accent2">
              <a:alpha val="12000"/>
            </a:schemeClr>
          </a:solidFill>
          <a:ln w="28575" algn="ctr">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Rectangle 1645"/>
          <p:cNvSpPr>
            <a:spLocks noChangeArrowheads="1"/>
          </p:cNvSpPr>
          <p:nvPr/>
        </p:nvSpPr>
        <p:spPr bwMode="gray">
          <a:xfrm>
            <a:off x="8177213" y="0"/>
            <a:ext cx="230188" cy="6858000"/>
          </a:xfrm>
          <a:prstGeom prst="rect">
            <a:avLst/>
          </a:prstGeom>
          <a:solidFill>
            <a:schemeClr val="accent2">
              <a:alpha val="17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Rectangle 1647"/>
          <p:cNvSpPr>
            <a:spLocks noGrp="1" noChangeArrowheads="1"/>
          </p:cNvSpPr>
          <p:nvPr>
            <p:ph type="ctrTitle" sz="quarter" hasCustomPrompt="1"/>
          </p:nvPr>
        </p:nvSpPr>
        <p:spPr bwMode="gray">
          <a:xfrm>
            <a:off x="1787525" y="1314450"/>
            <a:ext cx="7131050" cy="1470025"/>
          </a:xfrm>
        </p:spPr>
        <p:txBody>
          <a:bodyPr/>
          <a:lstStyle>
            <a:lvl1pPr algn="ctr">
              <a:defRPr sz="4400"/>
            </a:lvl1pPr>
          </a:lstStyle>
          <a:p>
            <a:r>
              <a:rPr lang="zh-CN" altLang="en-US"/>
              <a:t>酒店职业英语课程教学标准</a:t>
            </a:r>
            <a:endParaRPr lang="zh-CN" altLang="en-US"/>
          </a:p>
        </p:txBody>
      </p:sp>
      <p:sp>
        <p:nvSpPr>
          <p:cNvPr id="436848" name="Rectangle 1648"/>
          <p:cNvSpPr>
            <a:spLocks noGrp="1" noChangeArrowheads="1"/>
          </p:cNvSpPr>
          <p:nvPr>
            <p:ph type="subTitle" sz="quarter" idx="1"/>
          </p:nvPr>
        </p:nvSpPr>
        <p:spPr bwMode="gray">
          <a:xfrm>
            <a:off x="3649663" y="3317875"/>
            <a:ext cx="5140325" cy="1139825"/>
          </a:xfrm>
        </p:spPr>
        <p:txBody>
          <a:bodyPr/>
          <a:lstStyle>
            <a:lvl1pPr marL="0" indent="0" algn="ctr">
              <a:buFont typeface="Wingdings" panose="05000000000000000000" pitchFamily="2" charset="2"/>
              <a:buNone/>
              <a:defRPr sz="2000" b="0">
                <a:solidFill>
                  <a:schemeClr val="tx1"/>
                </a:solidFill>
              </a:defRPr>
            </a:lvl1pPr>
          </a:lstStyle>
          <a:p>
            <a:endParaRPr lang="zh-CN" altLang="en-US"/>
          </a:p>
        </p:txBody>
      </p:sp>
      <p:sp>
        <p:nvSpPr>
          <p:cNvPr id="30" name="Rectangle 1650"/>
          <p:cNvSpPr>
            <a:spLocks noGrp="1" noChangeArrowheads="1"/>
          </p:cNvSpPr>
          <p:nvPr>
            <p:ph type="ftr" sz="quarter" idx="3"/>
          </p:nvPr>
        </p:nvSpPr>
        <p:spPr bwMode="gray">
          <a:xfrm>
            <a:off x="3552825" y="6534150"/>
            <a:ext cx="2895600" cy="234950"/>
          </a:xfrm>
          <a:prstGeom prst="rect">
            <a:avLst/>
          </a:prstGeom>
          <a:ln>
            <a:miter lim="800000"/>
          </a:ln>
        </p:spPr>
        <p:txBody>
          <a:bodyPr vert="horz" wrap="square" lIns="91440" tIns="45720" rIns="91440" bIns="45720" numCol="1" anchor="t" anchorCtr="0" compatLnSpc="1"/>
          <a:lstStyle>
            <a:lvl1pPr>
              <a:defRPr sz="1200">
                <a:solidFill>
                  <a:schemeClr val="tx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Rectangle 1649"/>
          <p:cNvSpPr>
            <a:spLocks noGrp="1" noChangeArrowheads="1"/>
          </p:cNvSpPr>
          <p:nvPr>
            <p:ph type="dt" sz="quarter" idx="2"/>
          </p:nvPr>
        </p:nvSpPr>
        <p:spPr bwMode="gray">
          <a:xfrm>
            <a:off x="6900863" y="6526213"/>
            <a:ext cx="2133600" cy="27463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Rectangle 1651"/>
          <p:cNvSpPr>
            <a:spLocks noGrp="1" noChangeArrowheads="1"/>
          </p:cNvSpPr>
          <p:nvPr>
            <p:ph type="sldNum" sz="quarter" idx="4"/>
          </p:nvPr>
        </p:nvSpPr>
        <p:spPr bwMode="gray">
          <a:xfrm>
            <a:off x="3011488" y="6527800"/>
            <a:ext cx="373063" cy="23495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zh-CN" altLang="en-US" dirty="0">
                <a:ea typeface="宋体" panose="02010600030101010101" pitchFamily="2" charset="-122"/>
              </a:rPr>
            </a:fld>
            <a:endParaRPr lang="zh-CN" altLang="en-US"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6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5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anim calcmode="lin" valueType="num">
                                      <p:cBhvr>
                                        <p:cTn id="55" dur="500" fill="hold"/>
                                        <p:tgtEl>
                                          <p:spTgt spid="29"/>
                                        </p:tgtEl>
                                        <p:attrNameLst>
                                          <p:attrName>ppt_x</p:attrName>
                                        </p:attrNameLst>
                                      </p:cBhvr>
                                      <p:tavLst>
                                        <p:tav tm="0">
                                          <p:val>
                                            <p:strVal val="#ppt_x"/>
                                          </p:val>
                                        </p:tav>
                                        <p:tav tm="100000">
                                          <p:val>
                                            <p:strVal val="#ppt_x"/>
                                          </p:val>
                                        </p:tav>
                                      </p:tavLst>
                                    </p:anim>
                                    <p:anim calcmode="lin" valueType="num">
                                      <p:cBhvr>
                                        <p:cTn id="56" dur="5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grpId="1" nodeType="afterEffect">
                                  <p:stCondLst>
                                    <p:cond delay="0"/>
                                  </p:stCondLst>
                                  <p:childTnLst>
                                    <p:animScale>
                                      <p:cBhvr>
                                        <p:cTn id="69" dur="500" fill="hold"/>
                                        <p:tgtEl>
                                          <p:spTgt spid="17"/>
                                        </p:tgtEl>
                                      </p:cBhvr>
                                      <p:by x="150000" y="150000"/>
                                    </p:animScale>
                                  </p:childTnLst>
                                </p:cTn>
                              </p:par>
                              <p:par>
                                <p:cTn id="70" presetID="6" presetClass="emph" presetSubtype="0" fill="hold" grpId="1" nodeType="withEffect">
                                  <p:stCondLst>
                                    <p:cond delay="200"/>
                                  </p:stCondLst>
                                  <p:childTnLst>
                                    <p:animScale>
                                      <p:cBhvr>
                                        <p:cTn id="71" dur="500" fill="hold"/>
                                        <p:tgtEl>
                                          <p:spTgt spid="20"/>
                                        </p:tgtEl>
                                      </p:cBhvr>
                                      <p:by x="150000" y="150000"/>
                                    </p:animScale>
                                  </p:childTnLst>
                                </p:cTn>
                              </p:par>
                              <p:par>
                                <p:cTn id="72" presetID="6" presetClass="emph" presetSubtype="0" fill="hold" grpId="1" nodeType="withEffect">
                                  <p:stCondLst>
                                    <p:cond delay="400"/>
                                  </p:stCondLst>
                                  <p:childTnLst>
                                    <p:animScale>
                                      <p:cBhvr>
                                        <p:cTn id="73" dur="500" fill="hold"/>
                                        <p:tgtEl>
                                          <p:spTgt spid="21"/>
                                        </p:tgtEl>
                                      </p:cBhvr>
                                      <p:by x="150000" y="150000"/>
                                    </p:animScale>
                                  </p:childTnLst>
                                </p:cTn>
                              </p:par>
                              <p:par>
                                <p:cTn id="74" presetID="6" presetClass="emph" presetSubtype="0" fill="hold" grpId="1" nodeType="withEffect">
                                  <p:stCondLst>
                                    <p:cond delay="800"/>
                                  </p:stCondLst>
                                  <p:childTnLst>
                                    <p:animScale>
                                      <p:cBhvr>
                                        <p:cTn id="75" dur="500" fill="hold"/>
                                        <p:tgtEl>
                                          <p:spTgt spid="22"/>
                                        </p:tgtEl>
                                      </p:cBhvr>
                                      <p:by x="150000" y="150000"/>
                                    </p:animScale>
                                  </p:childTnLst>
                                </p:cTn>
                              </p:par>
                              <p:par>
                                <p:cTn id="76" presetID="6" presetClass="emph" presetSubtype="0" fill="hold" grpId="1" nodeType="withEffect">
                                  <p:stCondLst>
                                    <p:cond delay="1100"/>
                                  </p:stCondLst>
                                  <p:childTnLst>
                                    <p:animScale>
                                      <p:cBhvr>
                                        <p:cTn id="77" dur="500" fill="hold"/>
                                        <p:tgtEl>
                                          <p:spTgt spid="23"/>
                                        </p:tgtEl>
                                      </p:cBhvr>
                                      <p:by x="150000" y="150000"/>
                                    </p:animScale>
                                  </p:childTnLst>
                                </p:cTn>
                              </p:par>
                              <p:par>
                                <p:cTn id="78" presetID="6" presetClass="emph" presetSubtype="0" fill="hold" grpId="1" nodeType="withEffect">
                                  <p:stCondLst>
                                    <p:cond delay="1400"/>
                                  </p:stCondLst>
                                  <p:childTnLst>
                                    <p:animScale>
                                      <p:cBhvr>
                                        <p:cTn id="79" dur="500" fill="hold"/>
                                        <p:tgtEl>
                                          <p:spTgt spid="18"/>
                                        </p:tgtEl>
                                      </p:cBhvr>
                                      <p:by x="150000" y="150000"/>
                                    </p:animScale>
                                  </p:childTnLst>
                                </p:cTn>
                              </p:par>
                              <p:par>
                                <p:cTn id="80" presetID="6" presetClass="emph" presetSubtype="0" fill="hold" grpId="1" nodeType="withEffect">
                                  <p:stCondLst>
                                    <p:cond delay="1700"/>
                                  </p:stCondLst>
                                  <p:childTnLst>
                                    <p:animScale>
                                      <p:cBhvr>
                                        <p:cTn id="81" dur="500" fill="hold"/>
                                        <p:tgtEl>
                                          <p:spTgt spid="19"/>
                                        </p:tgtEl>
                                      </p:cBhvr>
                                      <p:by x="150000" y="150000"/>
                                    </p:animScale>
                                  </p:childTnLst>
                                </p:cTn>
                              </p:par>
                              <p:par>
                                <p:cTn id="82" presetID="6" presetClass="emph" presetSubtype="0" fill="hold" grpId="1" nodeType="withEffect">
                                  <p:stCondLst>
                                    <p:cond delay="2000"/>
                                  </p:stCondLst>
                                  <p:childTnLst>
                                    <p:animScale>
                                      <p:cBhvr>
                                        <p:cTn id="83" dur="500" fill="hold"/>
                                        <p:tgtEl>
                                          <p:spTgt spid="24"/>
                                        </p:tgtEl>
                                      </p:cBhvr>
                                      <p:by x="150000" y="150000"/>
                                    </p:animScale>
                                  </p:childTnLst>
                                </p:cTn>
                              </p:par>
                              <p:par>
                                <p:cTn id="84" presetID="6" presetClass="emph" presetSubtype="0" fill="hold" grpId="1" nodeType="withEffect">
                                  <p:stCondLst>
                                    <p:cond delay="2200"/>
                                  </p:stCondLst>
                                  <p:childTnLst>
                                    <p:animScale>
                                      <p:cBhvr>
                                        <p:cTn id="85" dur="500" fill="hold"/>
                                        <p:tgtEl>
                                          <p:spTgt spid="25"/>
                                        </p:tgtEl>
                                      </p:cBhvr>
                                      <p:by x="150000" y="150000"/>
                                    </p:animScale>
                                  </p:childTnLst>
                                </p:cTn>
                              </p:par>
                              <p:par>
                                <p:cTn id="86" presetID="6" presetClass="emph" presetSubtype="0" fill="hold" grpId="1"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grpId="1" nodeType="afterEffect">
                                  <p:stCondLst>
                                    <p:cond delay="0"/>
                                  </p:stCondLst>
                                  <p:childTnLst>
                                    <p:animScale>
                                      <p:cBhvr>
                                        <p:cTn id="90" dur="500" fill="hold"/>
                                        <p:tgtEl>
                                          <p:spTgt spid="16"/>
                                        </p:tgtEl>
                                      </p:cBhvr>
                                      <p:by x="150000" y="150000"/>
                                    </p:animScale>
                                  </p:childTnLst>
                                </p:cTn>
                              </p:par>
                              <p:par>
                                <p:cTn id="91" presetID="6" presetClass="emph" presetSubtype="0" fill="hold" grpId="1" nodeType="withEffect">
                                  <p:stCondLst>
                                    <p:cond delay="400"/>
                                  </p:stCondLst>
                                  <p:childTnLst>
                                    <p:animScale>
                                      <p:cBhvr>
                                        <p:cTn id="92" dur="500" fill="hold"/>
                                        <p:tgtEl>
                                          <p:spTgt spid="27"/>
                                        </p:tgtEl>
                                      </p:cBhvr>
                                      <p:by x="150000" y="150000"/>
                                    </p:animScale>
                                  </p:childTnLst>
                                </p:cTn>
                              </p:par>
                              <p:par>
                                <p:cTn id="93" presetID="6" presetClass="emph" presetSubtype="0" fill="hold" grpId="1" nodeType="withEffect">
                                  <p:stCondLst>
                                    <p:cond delay="800"/>
                                  </p:stCondLst>
                                  <p:childTnLst>
                                    <p:animScale>
                                      <p:cBhvr>
                                        <p:cTn id="94" dur="500" fill="hold"/>
                                        <p:tgtEl>
                                          <p:spTgt spid="28"/>
                                        </p:tgtEl>
                                      </p:cBhvr>
                                      <p:by x="150000" y="150000"/>
                                    </p:animScale>
                                  </p:childTnLst>
                                </p:cTn>
                              </p:par>
                              <p:par>
                                <p:cTn id="95" presetID="6" presetClass="emph" presetSubtype="0" fill="hold" grpId="1" nodeType="withEffect">
                                  <p:stCondLst>
                                    <p:cond delay="1100"/>
                                  </p:stCondLst>
                                  <p:childTnLst>
                                    <p:animScale>
                                      <p:cBhvr>
                                        <p:cTn id="96" dur="5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23113" y="65088"/>
            <a:ext cx="2020887" cy="6457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55688" y="65088"/>
            <a:ext cx="5915025" cy="6457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1162050"/>
            <a:ext cx="3903662"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38750" y="1162050"/>
            <a:ext cx="3905250"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1019" name="Line 491"/>
          <p:cNvSpPr>
            <a:spLocks noChangeShapeType="1"/>
          </p:cNvSpPr>
          <p:nvPr/>
        </p:nvSpPr>
        <p:spPr bwMode="auto">
          <a:xfrm>
            <a:off x="1101725" y="1000125"/>
            <a:ext cx="7834313" cy="0"/>
          </a:xfrm>
          <a:prstGeom prst="line">
            <a:avLst/>
          </a:prstGeom>
          <a:noFill/>
          <a:ln w="12700">
            <a:solidFill>
              <a:schemeClr val="hlink"/>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1002" name="Rectangle 474"/>
          <p:cNvSpPr>
            <a:spLocks noChangeArrowheads="1"/>
          </p:cNvSpPr>
          <p:nvPr/>
        </p:nvSpPr>
        <p:spPr bwMode="gray">
          <a:xfrm>
            <a:off x="269875" y="0"/>
            <a:ext cx="284163" cy="6889750"/>
          </a:xfrm>
          <a:prstGeom prst="rect">
            <a:avLst/>
          </a:prstGeom>
          <a:solidFill>
            <a:schemeClr val="accent1">
              <a:alpha val="8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Rectangle 475"/>
          <p:cNvSpPr>
            <a:spLocks noChangeArrowheads="1"/>
          </p:cNvSpPr>
          <p:nvPr/>
        </p:nvSpPr>
        <p:spPr bwMode="gray">
          <a:xfrm>
            <a:off x="0" y="0"/>
            <a:ext cx="330200" cy="6858000"/>
          </a:xfrm>
          <a:prstGeom prst="rect">
            <a:avLst/>
          </a:prstGeom>
          <a:solidFill>
            <a:schemeClr val="accent1"/>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Rectangle 477"/>
          <p:cNvSpPr>
            <a:spLocks noChangeArrowheads="1"/>
          </p:cNvSpPr>
          <p:nvPr/>
        </p:nvSpPr>
        <p:spPr bwMode="gray">
          <a:xfrm>
            <a:off x="749300" y="-14287"/>
            <a:ext cx="71438" cy="6872288"/>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Rectangle 479"/>
          <p:cNvSpPr>
            <a:spLocks noChangeArrowheads="1"/>
          </p:cNvSpPr>
          <p:nvPr/>
        </p:nvSpPr>
        <p:spPr bwMode="gray">
          <a:xfrm>
            <a:off x="533400" y="0"/>
            <a:ext cx="168275" cy="6865938"/>
          </a:xfrm>
          <a:prstGeom prst="rect">
            <a:avLst/>
          </a:prstGeom>
          <a:solidFill>
            <a:srgbClr val="FF66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Rectangle 481"/>
          <p:cNvSpPr>
            <a:spLocks noChangeArrowheads="1"/>
          </p:cNvSpPr>
          <p:nvPr/>
        </p:nvSpPr>
        <p:spPr bwMode="gray">
          <a:xfrm>
            <a:off x="674688" y="0"/>
            <a:ext cx="114300" cy="6872288"/>
          </a:xfrm>
          <a:prstGeom prst="rect">
            <a:avLst/>
          </a:prstGeom>
          <a:solidFill>
            <a:srgbClr val="FF99CC">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Rectangle 460"/>
          <p:cNvSpPr>
            <a:spLocks noGrp="1"/>
          </p:cNvSpPr>
          <p:nvPr>
            <p:ph type="title"/>
          </p:nvPr>
        </p:nvSpPr>
        <p:spPr>
          <a:xfrm>
            <a:off x="1055688" y="65088"/>
            <a:ext cx="7958137" cy="1011237"/>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33" name="Rectangle 461"/>
          <p:cNvSpPr>
            <a:spLocks noGrp="1"/>
          </p:cNvSpPr>
          <p:nvPr>
            <p:ph type="body" idx="1"/>
          </p:nvPr>
        </p:nvSpPr>
        <p:spPr>
          <a:xfrm>
            <a:off x="1182688" y="1162050"/>
            <a:ext cx="7961312" cy="536098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0990" name="Rectangle 462"/>
          <p:cNvSpPr>
            <a:spLocks noGrp="1" noChangeArrowheads="1"/>
          </p:cNvSpPr>
          <p:nvPr>
            <p:ph type="dt" sz="half" idx="2"/>
          </p:nvPr>
        </p:nvSpPr>
        <p:spPr bwMode="auto">
          <a:xfrm>
            <a:off x="1077913" y="6616700"/>
            <a:ext cx="2133600" cy="2413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Rectangle 463"/>
          <p:cNvSpPr>
            <a:spLocks noGrp="1" noChangeArrowheads="1"/>
          </p:cNvSpPr>
          <p:nvPr>
            <p:ph type="ftr" sz="quarter" idx="3"/>
          </p:nvPr>
        </p:nvSpPr>
        <p:spPr bwMode="auto">
          <a:xfrm>
            <a:off x="5476875" y="6210300"/>
            <a:ext cx="3667125" cy="647700"/>
          </a:xfrm>
          <a:prstGeom prst="rect">
            <a:avLst/>
          </a:prstGeom>
          <a:solidFill>
            <a:srgbClr val="808080"/>
          </a:solidFill>
          <a:ln w="9525">
            <a:noFill/>
            <a:miter lim="800000"/>
          </a:ln>
          <a:effectLst/>
        </p:spPr>
        <p:txBody>
          <a:bodyPr vert="horz" wrap="square" lIns="91440" tIns="45720" rIns="91440" bIns="45720" numCol="1" anchor="t" anchorCtr="0" compatLnSpc="1"/>
          <a:lstStyle>
            <a:lvl1pPr>
              <a:defRPr sz="2000" b="0">
                <a:solidFill>
                  <a:srgbClr val="FF66CC"/>
                </a:solidFill>
                <a:latin typeface="Arial" panose="020B0604020202020204" pitchFamily="34" charset="0"/>
                <a:ea typeface="华文琥珀" panose="0201080004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150992" name="Rectangle 464"/>
          <p:cNvSpPr>
            <a:spLocks noGrp="1" noChangeArrowheads="1"/>
          </p:cNvSpPr>
          <p:nvPr>
            <p:ph type="sldNum" sz="quarter" idx="4"/>
          </p:nvPr>
        </p:nvSpPr>
        <p:spPr bwMode="auto">
          <a:xfrm>
            <a:off x="4187825" y="6616700"/>
            <a:ext cx="661988" cy="241300"/>
          </a:xfrm>
          <a:prstGeom prst="rect">
            <a:avLst/>
          </a:prstGeom>
          <a:noFill/>
          <a:ln w="9525">
            <a:noFill/>
            <a:miter lim="800000"/>
          </a:ln>
          <a:effectLst/>
        </p:spPr>
        <p:txBody>
          <a:bodyPr vert="horz" wrap="square" lIns="91440" tIns="45720" rIns="91440" bIns="45720" numCol="1" anchor="t" anchorCtr="0" compatLnSpc="1"/>
          <a:lstStyle>
            <a:lvl1pPr algn="r">
              <a:defRPr sz="1200" b="0">
                <a:ea typeface="宋体" panose="02010600030101010101" pitchFamily="2" charset="-122"/>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51036" name="Oval 508"/>
          <p:cNvSpPr>
            <a:spLocks noChangeArrowheads="1"/>
          </p:cNvSpPr>
          <p:nvPr/>
        </p:nvSpPr>
        <p:spPr bwMode="gray">
          <a:xfrm>
            <a:off x="438150" y="1892300"/>
            <a:ext cx="619125" cy="614363"/>
          </a:xfrm>
          <a:prstGeom prst="ellipse">
            <a:avLst/>
          </a:prstGeom>
          <a:blipFill dpi="0" rotWithShape="1">
            <a:blip r:embed="rId12" cstate="print"/>
            <a:srcRect/>
            <a:stretch>
              <a:fillRect/>
            </a:stretch>
          </a:blipFill>
          <a:ln w="28575"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39" name="Oval 511"/>
          <p:cNvSpPr>
            <a:spLocks noChangeArrowheads="1"/>
          </p:cNvSpPr>
          <p:nvPr/>
        </p:nvSpPr>
        <p:spPr bwMode="gray">
          <a:xfrm>
            <a:off x="454025" y="315913"/>
            <a:ext cx="603250" cy="596900"/>
          </a:xfrm>
          <a:prstGeom prst="ellipse">
            <a:avLst/>
          </a:prstGeom>
          <a:blipFill dpi="0" rotWithShape="1">
            <a:blip r:embed="rId13" cstate="print"/>
            <a:srcRect/>
            <a:stretch>
              <a:fillRect/>
            </a:stretch>
          </a:blipFill>
          <a:ln w="5715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43" name="Oval 515"/>
          <p:cNvSpPr>
            <a:spLocks noChangeArrowheads="1"/>
          </p:cNvSpPr>
          <p:nvPr/>
        </p:nvSpPr>
        <p:spPr bwMode="gray">
          <a:xfrm>
            <a:off x="430213" y="1128713"/>
            <a:ext cx="603250" cy="593725"/>
          </a:xfrm>
          <a:prstGeom prst="ellipse">
            <a:avLst/>
          </a:prstGeom>
          <a:blipFill dpi="0" rotWithShape="1">
            <a:blip r:embed="rId14" cstate="print"/>
            <a:srcRect/>
            <a:stretch>
              <a:fillRect/>
            </a:stretch>
          </a:blipFill>
          <a:ln w="3810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grpId="0"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grpId="0"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grpId="1" nodeType="afterEffect">
                                  <p:stCondLst>
                                    <p:cond delay="0"/>
                                  </p:stCondLst>
                                  <p:childTnLst>
                                    <p:animScale>
                                      <p:cBhvr>
                                        <p:cTn id="29" dur="500" fill="hold"/>
                                        <p:tgtEl>
                                          <p:spTgt spid="151003"/>
                                        </p:tgtEl>
                                      </p:cBhvr>
                                      <p:by x="150000" y="150000"/>
                                    </p:animScale>
                                  </p:childTnLst>
                                </p:cTn>
                              </p:par>
                              <p:par>
                                <p:cTn id="30" presetID="6" presetClass="emph" presetSubtype="0" fill="hold" grpId="1" nodeType="withEffect">
                                  <p:stCondLst>
                                    <p:cond delay="400"/>
                                  </p:stCondLst>
                                  <p:childTnLst>
                                    <p:animScale>
                                      <p:cBhvr>
                                        <p:cTn id="31" dur="500" fill="hold"/>
                                        <p:tgtEl>
                                          <p:spTgt spid="151007"/>
                                        </p:tgtEl>
                                      </p:cBhvr>
                                      <p:by x="150000" y="150000"/>
                                    </p:animScale>
                                  </p:childTnLst>
                                </p:cTn>
                              </p:par>
                              <p:par>
                                <p:cTn id="32" presetID="6" presetClass="emph" presetSubtype="0" fill="hold" grpId="1" nodeType="withEffect">
                                  <p:stCondLst>
                                    <p:cond delay="1100"/>
                                  </p:stCondLst>
                                  <p:childTnLst>
                                    <p:animScale>
                                      <p:cBhvr>
                                        <p:cTn id="33" dur="500" fill="hold"/>
                                        <p:tgtEl>
                                          <p:spTgt spid="151009"/>
                                        </p:tgtEl>
                                      </p:cBhvr>
                                      <p:by x="150000" y="150000"/>
                                    </p:animScale>
                                  </p:childTnLst>
                                </p:cTn>
                              </p:par>
                              <p:par>
                                <p:cTn id="34" presetID="6" presetClass="emph" presetSubtype="0" fill="hold" grpId="1"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grpId="1"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002" grpId="0" animBg="1"/>
      <p:bldP spid="151002" grpId="1" animBg="1"/>
      <p:bldP spid="151003" grpId="0" animBg="1"/>
      <p:bldP spid="151003" grpId="1" animBg="1"/>
      <p:bldP spid="151005" grpId="0" animBg="1"/>
      <p:bldP spid="151005" grpId="1" animBg="1"/>
      <p:bldP spid="151007" grpId="0" animBg="1"/>
      <p:bldP spid="151007" grpId="1" animBg="1"/>
      <p:bldP spid="151009" grpId="0" animBg="1"/>
      <p:bldP spid="151009" grpId="1" animBg="1"/>
      <p:bldP spid="150988" grpId="0"/>
    </p:bld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fontAlgn="base">
        <a:spcBef>
          <a:spcPct val="0"/>
        </a:spcBef>
        <a:spcAft>
          <a:spcPct val="0"/>
        </a:spcAft>
        <a:defRPr sz="4000" b="1">
          <a:solidFill>
            <a:schemeClr val="tx2"/>
          </a:solidFill>
          <a:latin typeface="Arial" panose="020B0604020202020204" pitchFamily="34" charset="0"/>
        </a:defRPr>
      </a:lvl6pPr>
      <a:lvl7pPr marL="914400" algn="l" rtl="0" fontAlgn="base">
        <a:spcBef>
          <a:spcPct val="0"/>
        </a:spcBef>
        <a:spcAft>
          <a:spcPct val="0"/>
        </a:spcAft>
        <a:defRPr sz="4000" b="1">
          <a:solidFill>
            <a:schemeClr val="tx2"/>
          </a:solidFill>
          <a:latin typeface="Arial" panose="020B0604020202020204" pitchFamily="34" charset="0"/>
        </a:defRPr>
      </a:lvl7pPr>
      <a:lvl8pPr marL="1371600" algn="l" rtl="0" fontAlgn="base">
        <a:spcBef>
          <a:spcPct val="0"/>
        </a:spcBef>
        <a:spcAft>
          <a:spcPct val="0"/>
        </a:spcAft>
        <a:defRPr sz="4000" b="1">
          <a:solidFill>
            <a:schemeClr val="tx2"/>
          </a:solidFill>
          <a:latin typeface="Arial" panose="020B0604020202020204" pitchFamily="34" charset="0"/>
        </a:defRPr>
      </a:lvl8pPr>
      <a:lvl9pPr marL="1828800" algn="l" rtl="0" fontAlgn="base">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vl6pPr marL="2514600" indent="-228600" algn="l" rtl="0" fontAlgn="base">
        <a:spcBef>
          <a:spcPct val="20000"/>
        </a:spcBef>
        <a:spcAft>
          <a:spcPct val="0"/>
        </a:spcAft>
        <a:buClr>
          <a:schemeClr val="accent1"/>
        </a:buClr>
        <a:buSzPct val="85000"/>
        <a:buChar char="•"/>
        <a:defRPr sz="2000">
          <a:solidFill>
            <a:schemeClr val="tx2"/>
          </a:solidFill>
          <a:latin typeface="+mn-lt"/>
        </a:defRPr>
      </a:lvl6pPr>
      <a:lvl7pPr marL="2971800" indent="-228600" algn="l" rtl="0" fontAlgn="base">
        <a:spcBef>
          <a:spcPct val="20000"/>
        </a:spcBef>
        <a:spcAft>
          <a:spcPct val="0"/>
        </a:spcAft>
        <a:buClr>
          <a:schemeClr val="accent1"/>
        </a:buClr>
        <a:buSzPct val="85000"/>
        <a:buChar char="•"/>
        <a:defRPr sz="2000">
          <a:solidFill>
            <a:schemeClr val="tx2"/>
          </a:solidFill>
          <a:latin typeface="+mn-lt"/>
        </a:defRPr>
      </a:lvl7pPr>
      <a:lvl8pPr marL="3429000" indent="-228600" algn="l" rtl="0" fontAlgn="base">
        <a:spcBef>
          <a:spcPct val="20000"/>
        </a:spcBef>
        <a:spcAft>
          <a:spcPct val="0"/>
        </a:spcAft>
        <a:buClr>
          <a:schemeClr val="accent1"/>
        </a:buClr>
        <a:buSzPct val="85000"/>
        <a:buChar char="•"/>
        <a:defRPr sz="2000">
          <a:solidFill>
            <a:schemeClr val="tx2"/>
          </a:solidFill>
          <a:latin typeface="+mn-lt"/>
        </a:defRPr>
      </a:lvl8pPr>
      <a:lvl9pPr marL="3886200" indent="-228600" algn="l" rtl="0" fontAlgn="base">
        <a:spcBef>
          <a:spcPct val="20000"/>
        </a:spcBef>
        <a:spcAft>
          <a:spcPct val="0"/>
        </a:spcAft>
        <a:buClr>
          <a:schemeClr val="accent1"/>
        </a:buClr>
        <a:buSzPct val="85000"/>
        <a:buChar char="•"/>
        <a:defRPr sz="2000">
          <a:solidFill>
            <a:schemeClr val="tx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7.GIF"/><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hyperlink" Target="Part%203%20Moving%20in%20an%20Exhibition.ppt1.ppt" TargetMode="Externa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7.GIF"/><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409" name="Rectangle 41"/>
          <p:cNvSpPr>
            <a:spLocks noGrp="1" noChangeArrowheads="1"/>
          </p:cNvSpPr>
          <p:nvPr>
            <p:ph type="ctrTitle" sz="quarter"/>
          </p:nvPr>
        </p:nvSpPr>
        <p:spPr bwMode="gray">
          <a:xfrm>
            <a:off x="0" y="258763"/>
            <a:ext cx="9144000" cy="2998788"/>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zh-CN" sz="2400" b="1" i="0" u="sng"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2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2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  </a:t>
            </a:r>
            <a:r>
              <a:rPr kumimoji="0" lang="en-US" altLang="zh-CN" sz="24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Module 1 Services before an Exhibition</a:t>
            </a:r>
            <a:br>
              <a:rPr kumimoji="0" lang="en-US" altLang="zh-CN" sz="24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Part  3     </a:t>
            </a:r>
            <a:b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Moving in an Exhibition</a:t>
            </a:r>
            <a:b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zh-CN" altLang="en-US"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进驻展馆</a:t>
            </a:r>
            <a:endPar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endParaRPr>
          </a:p>
        </p:txBody>
      </p:sp>
      <p:grpSp>
        <p:nvGrpSpPr>
          <p:cNvPr id="2" name="Group 50"/>
          <p:cNvGrpSpPr/>
          <p:nvPr/>
        </p:nvGrpSpPr>
        <p:grpSpPr>
          <a:xfrm>
            <a:off x="5780088" y="5492750"/>
            <a:ext cx="669925" cy="654050"/>
            <a:chOff x="4027" y="3016"/>
            <a:chExt cx="515" cy="505"/>
          </a:xfrm>
        </p:grpSpPr>
        <p:sp>
          <p:nvSpPr>
            <p:cNvPr id="3081" name="Oval 51"/>
            <p:cNvSpPr/>
            <p:nvPr/>
          </p:nvSpPr>
          <p:spPr>
            <a:xfrm>
              <a:off x="4027" y="3016"/>
              <a:ext cx="515" cy="505"/>
            </a:xfrm>
            <a:prstGeom prst="ellipse">
              <a:avLst/>
            </a:prstGeom>
            <a:solidFill>
              <a:srgbClr val="FF66FF"/>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3082" name="Picture 52" descr="sphere_highlight"/>
            <p:cNvPicPr>
              <a:picLocks noChangeAspect="1"/>
            </p:cNvPicPr>
            <p:nvPr/>
          </p:nvPicPr>
          <p:blipFill>
            <a:blip r:embed="rId1"/>
            <a:stretch>
              <a:fillRect/>
            </a:stretch>
          </p:blipFill>
          <p:spPr>
            <a:xfrm>
              <a:off x="4046" y="3018"/>
              <a:ext cx="470" cy="241"/>
            </a:xfrm>
            <a:prstGeom prst="rect">
              <a:avLst/>
            </a:prstGeom>
            <a:solidFill>
              <a:srgbClr val="FF66FF"/>
            </a:solidFill>
            <a:ln w="9525">
              <a:noFill/>
            </a:ln>
          </p:spPr>
        </p:pic>
      </p:grpSp>
      <p:grpSp>
        <p:nvGrpSpPr>
          <p:cNvPr id="3" name="Group 53"/>
          <p:cNvGrpSpPr/>
          <p:nvPr/>
        </p:nvGrpSpPr>
        <p:grpSpPr>
          <a:xfrm>
            <a:off x="7183438" y="5016500"/>
            <a:ext cx="349250" cy="339725"/>
            <a:chOff x="4027" y="3016"/>
            <a:chExt cx="515" cy="505"/>
          </a:xfrm>
        </p:grpSpPr>
        <p:sp>
          <p:nvSpPr>
            <p:cNvPr id="3079" name="Oval 54"/>
            <p:cNvSpPr/>
            <p:nvPr/>
          </p:nvSpPr>
          <p:spPr>
            <a:xfrm>
              <a:off x="4027" y="3016"/>
              <a:ext cx="515" cy="505"/>
            </a:xfrm>
            <a:prstGeom prst="ellipse">
              <a:avLst/>
            </a:prstGeom>
            <a:solidFill>
              <a:srgbClr val="FF00FF"/>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3080" name="Picture 55" descr="sphere_highlight"/>
            <p:cNvPicPr>
              <a:picLocks noChangeAspect="1"/>
            </p:cNvPicPr>
            <p:nvPr/>
          </p:nvPicPr>
          <p:blipFill>
            <a:blip r:embed="rId2"/>
            <a:stretch>
              <a:fillRect/>
            </a:stretch>
          </p:blipFill>
          <p:spPr>
            <a:xfrm>
              <a:off x="4046" y="3018"/>
              <a:ext cx="470" cy="241"/>
            </a:xfrm>
            <a:prstGeom prst="rect">
              <a:avLst/>
            </a:prstGeom>
            <a:solidFill>
              <a:srgbClr val="FF00FF"/>
            </a:solidFill>
            <a:ln w="9525">
              <a:noFill/>
            </a:ln>
          </p:spPr>
        </p:pic>
      </p:grpSp>
      <p:sp>
        <p:nvSpPr>
          <p:cNvPr id="442427" name="Text Box 59"/>
          <p:cNvSpPr txBox="1"/>
          <p:nvPr/>
        </p:nvSpPr>
        <p:spPr>
          <a:xfrm>
            <a:off x="4576763" y="3389313"/>
            <a:ext cx="3859212" cy="519112"/>
          </a:xfrm>
          <a:prstGeom prst="rect">
            <a:avLst/>
          </a:prstGeom>
          <a:noFill/>
          <a:ln w="28575">
            <a:noFill/>
          </a:ln>
        </p:spPr>
        <p:txBody>
          <a:bodyPr>
            <a:spAutoFit/>
          </a:bodyPr>
          <a:lstStyle/>
          <a:p>
            <a:endParaRPr lang="en-US" altLang="zh-CN" sz="2800" dirty="0">
              <a:latin typeface="华文行楷" panose="02010800040101010101" pitchFamily="2" charset="-122"/>
              <a:ea typeface="华文行楷" panose="02010800040101010101" pitchFamily="2" charset="-122"/>
            </a:endParaRPr>
          </a:p>
        </p:txBody>
      </p:sp>
      <p:pic>
        <p:nvPicPr>
          <p:cNvPr id="3078" name="Picture 16" descr="uyuyi"/>
          <p:cNvPicPr>
            <a:picLocks noChangeAspect="1"/>
          </p:cNvPicPr>
          <p:nvPr/>
        </p:nvPicPr>
        <p:blipFill>
          <a:blip r:embed="rId3"/>
          <a:stretch>
            <a:fillRect/>
          </a:stretch>
        </p:blipFill>
        <p:spPr>
          <a:xfrm>
            <a:off x="2171700" y="3581400"/>
            <a:ext cx="4762500" cy="304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 y="55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 y="8900"/>
                                    </p:animMotion>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nodePh="1">
                                  <p:stCondLst>
                                    <p:cond delay="0"/>
                                  </p:stCondLst>
                                  <p:endCondLst>
                                    <p:cond evt="begin" delay="0">
                                      <p:tn val="21"/>
                                    </p:cond>
                                  </p:endCondLst>
                                  <p:iterate type="lt">
                                    <p:tmPct val="10000"/>
                                  </p:iterate>
                                  <p:childTnLst>
                                    <p:set>
                                      <p:cBhvr>
                                        <p:cTn id="22" dur="1" fill="hold">
                                          <p:stCondLst>
                                            <p:cond delay="0"/>
                                          </p:stCondLst>
                                        </p:cTn>
                                        <p:tgtEl>
                                          <p:spTgt spid="442427">
                                            <p:txEl>
                                              <p:pRg st="0" end="0"/>
                                            </p:txEl>
                                          </p:spTgt>
                                        </p:tgtEl>
                                        <p:attrNameLst>
                                          <p:attrName>style.visibility</p:attrName>
                                        </p:attrNameLst>
                                      </p:cBhvr>
                                      <p:to>
                                        <p:strVal val="visible"/>
                                      </p:to>
                                    </p:set>
                                    <p:anim calcmode="lin" valueType="num">
                                      <p:cBhvr>
                                        <p:cTn id="23" dur="500" fill="hold"/>
                                        <p:tgtEl>
                                          <p:spTgt spid="44242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42427">
                                            <p:txEl>
                                              <p:pRg st="0" end="0"/>
                                            </p:txEl>
                                          </p:spTgt>
                                        </p:tgtEl>
                                        <p:attrNameLst>
                                          <p:attrName>ppt_y</p:attrName>
                                        </p:attrNameLst>
                                      </p:cBhvr>
                                      <p:tavLst>
                                        <p:tav tm="0">
                                          <p:val>
                                            <p:strVal val="#ppt_y"/>
                                          </p:val>
                                        </p:tav>
                                        <p:tav tm="100000">
                                          <p:val>
                                            <p:strVal val="#ppt_y"/>
                                          </p:val>
                                        </p:tav>
                                      </p:tavLst>
                                    </p:anim>
                                    <p:anim calcmode="lin" valueType="num">
                                      <p:cBhvr>
                                        <p:cTn id="25" dur="500" fill="hold"/>
                                        <p:tgtEl>
                                          <p:spTgt spid="44242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4242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424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6387"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a:t>
            </a:r>
            <a:r>
              <a:rPr lang="en-US" altLang="zh-CN" sz="2800" dirty="0"/>
              <a:t>Building the Booth</a:t>
            </a:r>
            <a:endParaRPr lang="zh-CN" altLang="en-US" sz="3200" dirty="0">
              <a:latin typeface="Arial" panose="020B0604020202020204" pitchFamily="34" charset="0"/>
              <a:ea typeface="宋体" panose="02010600030101010101" pitchFamily="2" charset="-122"/>
            </a:endParaRPr>
          </a:p>
        </p:txBody>
      </p:sp>
      <p:grpSp>
        <p:nvGrpSpPr>
          <p:cNvPr id="16388" name="Group 19"/>
          <p:cNvGrpSpPr/>
          <p:nvPr/>
        </p:nvGrpSpPr>
        <p:grpSpPr>
          <a:xfrm>
            <a:off x="1068388" y="630238"/>
            <a:ext cx="693737" cy="728662"/>
            <a:chOff x="802" y="845"/>
            <a:chExt cx="827" cy="826"/>
          </a:xfrm>
        </p:grpSpPr>
        <p:sp>
          <p:nvSpPr>
            <p:cNvPr id="1639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639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639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16389" name="Rectangle 3"/>
          <p:cNvSpPr/>
          <p:nvPr/>
        </p:nvSpPr>
        <p:spPr>
          <a:xfrm>
            <a:off x="554038" y="815975"/>
            <a:ext cx="8170862" cy="501332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highlight </a:t>
            </a:r>
            <a:r>
              <a:rPr lang="en-US" altLang="zh-CN" sz="3200" i="1" dirty="0">
                <a:solidFill>
                  <a:schemeClr val="accent1"/>
                </a:solidFill>
                <a:latin typeface="Arial" panose="020B0604020202020204" pitchFamily="34" charset="0"/>
                <a:ea typeface="宋体" panose="02010600030101010101" pitchFamily="2" charset="-122"/>
              </a:rPr>
              <a:t>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突出</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acoustics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声学 </a:t>
            </a:r>
            <a:r>
              <a:rPr lang="en-US" altLang="zh-CN" sz="3200" dirty="0">
                <a:solidFill>
                  <a:schemeClr val="accent1"/>
                </a:solidFill>
                <a:latin typeface="Arial" panose="020B0604020202020204" pitchFamily="34" charset="0"/>
                <a:ea typeface="宋体" panose="02010600030101010101" pitchFamily="2" charset="-122"/>
              </a:rPr>
              <a:t>,</a:t>
            </a:r>
            <a:r>
              <a:rPr lang="zh-CN" altLang="en-US" sz="3200" dirty="0">
                <a:solidFill>
                  <a:schemeClr val="accent1"/>
                </a:solidFill>
                <a:latin typeface="Arial" panose="020B0604020202020204" pitchFamily="34" charset="0"/>
                <a:ea typeface="宋体" panose="02010600030101010101" pitchFamily="2" charset="-122"/>
              </a:rPr>
              <a:t>音响效果</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accumulate </a:t>
            </a:r>
            <a:r>
              <a:rPr lang="en-US" altLang="zh-CN" sz="3200" i="1" dirty="0">
                <a:solidFill>
                  <a:schemeClr val="accent1"/>
                </a:solidFill>
                <a:latin typeface="Arial" panose="020B0604020202020204" pitchFamily="34" charset="0"/>
                <a:ea typeface="宋体" panose="02010600030101010101" pitchFamily="2" charset="-122"/>
              </a:rPr>
              <a:t>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累积</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foresight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先见</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connotation</a:t>
            </a:r>
            <a:r>
              <a:rPr lang="en-US" altLang="zh-CN" sz="3200" i="1" dirty="0">
                <a:solidFill>
                  <a:schemeClr val="accent1"/>
                </a:solidFill>
                <a:latin typeface="Arial" panose="020B0604020202020204" pitchFamily="34" charset="0"/>
                <a:ea typeface="宋体" panose="02010600030101010101" pitchFamily="2" charset="-122"/>
              </a:rPr>
              <a:t> 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内涵</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imprint</a:t>
            </a:r>
            <a:r>
              <a:rPr lang="en-US" altLang="zh-CN" sz="3200" i="1" dirty="0">
                <a:solidFill>
                  <a:schemeClr val="accent1"/>
                </a:solidFill>
                <a:latin typeface="Arial" panose="020B0604020202020204" pitchFamily="34" charset="0"/>
                <a:ea typeface="宋体" panose="02010600030101010101" pitchFamily="2" charset="-122"/>
              </a:rPr>
              <a:t> v..</a:t>
            </a:r>
            <a:r>
              <a:rPr lang="zh-CN" altLang="en-US" sz="3200" dirty="0">
                <a:solidFill>
                  <a:schemeClr val="accent1"/>
                </a:solidFill>
                <a:latin typeface="Arial" panose="020B0604020202020204" pitchFamily="34" charset="0"/>
                <a:ea typeface="宋体" panose="02010600030101010101" pitchFamily="2" charset="-122"/>
              </a:rPr>
              <a:t>刻上</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distribute</a:t>
            </a:r>
            <a:r>
              <a:rPr lang="en-US" altLang="zh-CN" sz="3200" i="1" dirty="0">
                <a:solidFill>
                  <a:schemeClr val="accent1"/>
                </a:solidFill>
                <a:latin typeface="Arial" panose="020B0604020202020204" pitchFamily="34" charset="0"/>
                <a:ea typeface="宋体" panose="02010600030101010101" pitchFamily="2" charset="-122"/>
              </a:rPr>
              <a:t> 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分配</a:t>
            </a:r>
            <a:endParaRPr lang="zh-CN" altLang="en-US" sz="3200" dirty="0">
              <a:solidFill>
                <a:schemeClr val="accent1"/>
              </a:solidFill>
              <a:latin typeface="Arial" panose="020B0604020202020204" pitchFamily="34" charset="0"/>
              <a:ea typeface="宋体" panose="02010600030101010101" pitchFamily="2" charset="-122"/>
            </a:endParaRPr>
          </a:p>
        </p:txBody>
      </p:sp>
      <p:pic>
        <p:nvPicPr>
          <p:cNvPr id="16390" name="Picture 6" descr="2">
            <a:hlinkClick r:id="rId1" action="ppaction://hlinksldjump"/>
          </p:cNvPr>
          <p:cNvPicPr>
            <a:picLocks noChangeAspect="1"/>
          </p:cNvPicPr>
          <p:nvPr/>
        </p:nvPicPr>
        <p:blipFill>
          <a:blip r:embed="rId2"/>
          <a:stretch>
            <a:fillRect/>
          </a:stretch>
        </p:blipFill>
        <p:spPr>
          <a:xfrm>
            <a:off x="6553200" y="34798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a:t>
            </a:r>
            <a:r>
              <a:rPr lang="en-US" altLang="zh-CN" sz="2800" dirty="0"/>
              <a:t>Building the </a:t>
            </a:r>
            <a:r>
              <a:rPr lang="en-US" altLang="zh-CN" sz="2800" dirty="0" smtClean="0"/>
              <a:t>Booth</a:t>
            </a:r>
            <a:endParaRPr lang="zh-CN" altLang="en-US" sz="3200" dirty="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8312" name="Rectangle 3"/>
          <p:cNvSpPr/>
          <p:nvPr/>
        </p:nvSpPr>
        <p:spPr>
          <a:xfrm>
            <a:off x="401637" y="648831"/>
            <a:ext cx="8860349" cy="5561469"/>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Arial" panose="020B0604020202020204" pitchFamily="34" charset="0"/>
                <a:ea typeface="宋体" panose="02010600030101010101" pitchFamily="2" charset="-122"/>
              </a:rPr>
              <a:t>Activity 1 </a:t>
            </a:r>
            <a:r>
              <a:rPr lang="en-US" altLang="zh-CN" sz="2800" dirty="0" smtClean="0">
                <a:latin typeface="Arial" panose="020B0604020202020204" pitchFamily="34" charset="0"/>
                <a:ea typeface="宋体" panose="02010600030101010101" pitchFamily="2" charset="-122"/>
              </a:rPr>
              <a:t>Listening</a:t>
            </a:r>
            <a:endParaRPr lang="en-US" altLang="zh-CN" sz="2800" dirty="0">
              <a:latin typeface="Arial" panose="020B0604020202020204" pitchFamily="34" charset="0"/>
              <a:ea typeface="宋体" panose="02010600030101010101" pitchFamily="2" charset="-122"/>
            </a:endParaRPr>
          </a:p>
          <a:p>
            <a:pPr algn="l"/>
            <a:r>
              <a:rPr lang="en-US" altLang="zh-CN" sz="3200" b="0" dirty="0">
                <a:ea typeface="宋体" panose="02010600030101010101" pitchFamily="2" charset="-122"/>
              </a:rPr>
              <a:t>   </a:t>
            </a:r>
            <a:r>
              <a:rPr lang="en-US" altLang="zh-CN" sz="2800" b="0" i="1" dirty="0"/>
              <a:t>Listen to a convention service manager calling an exhibition organization. Fill in the blanks with the information you have heard</a:t>
            </a:r>
            <a:r>
              <a:rPr lang="en-US" altLang="zh-CN" sz="2800" b="0" i="1" dirty="0" smtClean="0"/>
              <a:t>.</a:t>
            </a:r>
            <a:endParaRPr lang="en-US" altLang="zh-CN" sz="2800" b="0" i="1" dirty="0" smtClean="0"/>
          </a:p>
          <a:p>
            <a:pPr algn="l"/>
            <a:r>
              <a:rPr lang="en-US" altLang="zh-CN" sz="2800" dirty="0"/>
              <a:t>A:	Convention service manager  </a:t>
            </a:r>
            <a:endParaRPr lang="zh-CN" altLang="zh-CN" sz="2800" dirty="0"/>
          </a:p>
          <a:p>
            <a:pPr algn="l"/>
            <a:r>
              <a:rPr lang="en-US" altLang="zh-CN" sz="2800" dirty="0"/>
              <a:t>B:	Exhibition organization</a:t>
            </a:r>
            <a:endParaRPr lang="zh-CN" altLang="zh-CN" sz="2800" dirty="0"/>
          </a:p>
          <a:p>
            <a:pPr algn="l"/>
            <a:r>
              <a:rPr lang="en-US" altLang="zh-CN" sz="2800" b="0" dirty="0"/>
              <a:t> A:	Good morning, Mr. White.</a:t>
            </a:r>
            <a:endParaRPr lang="zh-CN" altLang="zh-CN" sz="2800" b="0" dirty="0"/>
          </a:p>
          <a:p>
            <a:pPr algn="l"/>
            <a:r>
              <a:rPr lang="en-US" altLang="zh-CN" sz="2800" b="0" dirty="0"/>
              <a:t>B:	Good morning, Ms. Liu. How are you (1</a:t>
            </a:r>
            <a:r>
              <a:rPr lang="en-US" altLang="zh-CN" sz="2800" b="0" dirty="0" smtClean="0"/>
              <a:t>)_______</a:t>
            </a:r>
            <a:r>
              <a:rPr lang="zh-CN" altLang="zh-CN" sz="2800" b="0" u="sng" dirty="0"/>
              <a:t>　　　　</a:t>
            </a:r>
            <a:r>
              <a:rPr lang="en-US" altLang="zh-CN" sz="2800" b="0" dirty="0"/>
              <a:t> with the setting-up of the booth?</a:t>
            </a:r>
            <a:endParaRPr lang="zh-CN" altLang="zh-CN" sz="2800" b="0" dirty="0"/>
          </a:p>
          <a:p>
            <a:pPr algn="l"/>
            <a:r>
              <a:rPr lang="en-US" altLang="zh-CN" sz="2800" b="0" dirty="0"/>
              <a:t>A:	We have just finished the space (2)</a:t>
            </a:r>
            <a:r>
              <a:rPr lang="zh-CN" altLang="zh-CN" sz="2800" b="0" u="sng" dirty="0"/>
              <a:t>　　　　</a:t>
            </a:r>
            <a:r>
              <a:rPr lang="en-US" altLang="zh-CN" sz="2800" b="0" dirty="0"/>
              <a:t>. I’ve just got something urgent to talk to you. Due to the space limit, I have to say we can’t make an island booth. The island booth takes up so much space.</a:t>
            </a:r>
            <a:endParaRPr lang="zh-CN" altLang="zh-CN" sz="2800" b="0" dirty="0"/>
          </a:p>
          <a:p>
            <a:endParaRPr lang="zh-CN" altLang="zh-CN" sz="2800" dirty="0"/>
          </a:p>
        </p:txBody>
      </p:sp>
      <p:pic>
        <p:nvPicPr>
          <p:cNvPr id="17414" name="Picture 6" descr="2">
            <a:hlinkClick r:id="rId1" action="ppaction://hlinksldjump"/>
          </p:cNvPr>
          <p:cNvPicPr>
            <a:picLocks noChangeAspect="1"/>
          </p:cNvPicPr>
          <p:nvPr/>
        </p:nvPicPr>
        <p:blipFill>
          <a:blip r:embed="rId2"/>
          <a:stretch>
            <a:fillRect/>
          </a:stretch>
        </p:blipFill>
        <p:spPr>
          <a:xfrm>
            <a:off x="8064500" y="307054"/>
            <a:ext cx="887413" cy="1219200"/>
          </a:xfrm>
          <a:prstGeom prst="rect">
            <a:avLst/>
          </a:prstGeom>
          <a:noFill/>
          <a:ln w="9525">
            <a:noFill/>
          </a:ln>
        </p:spPr>
      </p:pic>
      <p:pic>
        <p:nvPicPr>
          <p:cNvPr id="17415" name="Picture 10" descr="imagesCA0Z1IZ3"/>
          <p:cNvPicPr>
            <a:picLocks noChangeAspect="1"/>
          </p:cNvPicPr>
          <p:nvPr/>
        </p:nvPicPr>
        <p:blipFill>
          <a:blip r:embed="rId3"/>
          <a:stretch>
            <a:fillRect/>
          </a:stretch>
        </p:blipFill>
        <p:spPr>
          <a:xfrm>
            <a:off x="0" y="3063875"/>
            <a:ext cx="533400" cy="533400"/>
          </a:xfrm>
          <a:prstGeom prst="rect">
            <a:avLst/>
          </a:prstGeom>
          <a:noFill/>
          <a:ln w="9525">
            <a:no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a:t>
            </a:r>
            <a:r>
              <a:rPr lang="en-US" altLang="zh-CN" sz="2800" dirty="0"/>
              <a:t>Building the </a:t>
            </a:r>
            <a:r>
              <a:rPr lang="en-US" altLang="zh-CN" sz="2800" dirty="0" smtClean="0"/>
              <a:t>Booth</a:t>
            </a:r>
            <a:endParaRPr lang="zh-CN" altLang="en-US" sz="3200" dirty="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8312" name="Rectangle 3"/>
          <p:cNvSpPr/>
          <p:nvPr/>
        </p:nvSpPr>
        <p:spPr>
          <a:xfrm>
            <a:off x="401637" y="648831"/>
            <a:ext cx="8860349" cy="5561469"/>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Arial" panose="020B0604020202020204" pitchFamily="34" charset="0"/>
                <a:ea typeface="宋体" panose="02010600030101010101" pitchFamily="2" charset="-122"/>
              </a:rPr>
              <a:t>Activity 1 </a:t>
            </a:r>
            <a:r>
              <a:rPr lang="en-US" altLang="zh-CN" sz="2800" dirty="0" smtClean="0">
                <a:latin typeface="Arial" panose="020B0604020202020204" pitchFamily="34" charset="0"/>
                <a:ea typeface="宋体" panose="02010600030101010101" pitchFamily="2" charset="-122"/>
              </a:rPr>
              <a:t>Listening</a:t>
            </a:r>
            <a:endParaRPr lang="en-US" altLang="zh-CN" sz="2800" dirty="0">
              <a:latin typeface="Arial" panose="020B0604020202020204" pitchFamily="34" charset="0"/>
              <a:ea typeface="宋体" panose="02010600030101010101" pitchFamily="2" charset="-122"/>
            </a:endParaRPr>
          </a:p>
          <a:p>
            <a:pPr algn="l"/>
            <a:r>
              <a:rPr lang="en-US" altLang="zh-CN" sz="2400" b="0" dirty="0">
                <a:ea typeface="宋体" panose="02010600030101010101" pitchFamily="2" charset="-122"/>
              </a:rPr>
              <a:t>   </a:t>
            </a:r>
            <a:r>
              <a:rPr lang="en-US" altLang="zh-CN" sz="2400" b="0" dirty="0"/>
              <a:t>B:	What about (3)</a:t>
            </a:r>
            <a:r>
              <a:rPr lang="zh-CN" altLang="zh-CN" sz="2400" b="0" u="sng" dirty="0"/>
              <a:t>　　　　</a:t>
            </a:r>
            <a:r>
              <a:rPr lang="en-US" altLang="zh-CN" sz="2400" b="0" dirty="0"/>
              <a:t>?</a:t>
            </a:r>
            <a:endParaRPr lang="zh-CN" altLang="zh-CN" sz="2400" b="0" dirty="0"/>
          </a:p>
          <a:p>
            <a:pPr algn="l"/>
            <a:r>
              <a:rPr lang="en-US" altLang="zh-CN" sz="2400" b="0" dirty="0"/>
              <a:t>A:	That’s what I want to suggest. In that case, more space could be saved. But there will still be some (4)</a:t>
            </a:r>
            <a:r>
              <a:rPr lang="zh-CN" altLang="zh-CN" sz="2400" b="0" u="sng" dirty="0"/>
              <a:t>　　　　</a:t>
            </a:r>
            <a:r>
              <a:rPr lang="en-US" altLang="zh-CN" sz="2400" b="0" dirty="0"/>
              <a:t>.</a:t>
            </a:r>
            <a:endParaRPr lang="zh-CN" altLang="zh-CN" sz="2400" b="0" dirty="0"/>
          </a:p>
          <a:p>
            <a:pPr algn="l"/>
            <a:r>
              <a:rPr lang="en-US" altLang="zh-CN" sz="2400" b="0" dirty="0"/>
              <a:t>B:	I see. So leave enough space for the show office.</a:t>
            </a:r>
            <a:endParaRPr lang="zh-CN" altLang="zh-CN" sz="2400" b="0" dirty="0"/>
          </a:p>
          <a:p>
            <a:pPr algn="l"/>
            <a:r>
              <a:rPr lang="en-US" altLang="zh-CN" sz="2400" b="0" dirty="0"/>
              <a:t>A:	Of course, we will. Where do you plan to locate it?</a:t>
            </a:r>
            <a:endParaRPr lang="zh-CN" altLang="zh-CN" sz="2400" b="0" dirty="0"/>
          </a:p>
          <a:p>
            <a:pPr algn="l"/>
            <a:r>
              <a:rPr lang="en-US" altLang="zh-CN" sz="2400" b="0" dirty="0"/>
              <a:t>B:	It’s better to put it near the entrance. By the way, what about decorating? I find no adequate (5)</a:t>
            </a:r>
            <a:r>
              <a:rPr lang="zh-CN" altLang="zh-CN" sz="2400" b="0" u="sng" dirty="0"/>
              <a:t>　　　　</a:t>
            </a:r>
            <a:r>
              <a:rPr lang="en-US" altLang="zh-CN" sz="2400" b="0" dirty="0"/>
              <a:t> here in the city. Can your people handle it?</a:t>
            </a:r>
            <a:endParaRPr lang="zh-CN" altLang="zh-CN" sz="2400" b="0" dirty="0"/>
          </a:p>
          <a:p>
            <a:pPr algn="l"/>
            <a:r>
              <a:rPr lang="en-US" altLang="zh-CN" sz="2400" b="0" dirty="0"/>
              <a:t>A:	Our carpenters can take care of it. They are professional and experienced. How do you like the decoration done?</a:t>
            </a:r>
            <a:endParaRPr lang="zh-CN" altLang="zh-CN" sz="2400" b="0" dirty="0"/>
          </a:p>
          <a:p>
            <a:pPr algn="l"/>
            <a:r>
              <a:rPr lang="en-US" altLang="zh-CN" sz="2400" b="0" dirty="0"/>
              <a:t>B:	Since this is the (6)</a:t>
            </a:r>
            <a:r>
              <a:rPr lang="zh-CN" altLang="zh-CN" sz="2400" b="0" u="sng" dirty="0"/>
              <a:t>　　　　</a:t>
            </a:r>
            <a:r>
              <a:rPr lang="en-US" altLang="zh-CN" sz="2400" b="0" dirty="0"/>
              <a:t>, good draping is a necessity.</a:t>
            </a:r>
            <a:endParaRPr lang="zh-CN" altLang="zh-CN" sz="2400" b="0" dirty="0"/>
          </a:p>
          <a:p>
            <a:pPr algn="l"/>
            <a:r>
              <a:rPr lang="en-US" altLang="zh-CN" sz="2400" b="0" dirty="0"/>
              <a:t>A:	No problem, Mr. White. Everything shall be ready tomorrow afternoon. Would you come and see the work then?</a:t>
            </a:r>
            <a:endParaRPr lang="zh-CN" altLang="zh-CN" sz="2400" b="0" dirty="0"/>
          </a:p>
          <a:p>
            <a:pPr algn="l"/>
            <a:r>
              <a:rPr lang="en-US" altLang="zh-CN" sz="2400" b="0" dirty="0"/>
              <a:t>B:	Ok, see you tomorrow.</a:t>
            </a:r>
            <a:endParaRPr lang="zh-CN" altLang="zh-CN" sz="2400" b="0" dirty="0"/>
          </a:p>
          <a:p>
            <a:pPr algn="l"/>
            <a:endParaRPr lang="zh-CN" altLang="zh-CN" sz="2800" dirty="0"/>
          </a:p>
        </p:txBody>
      </p:sp>
      <p:pic>
        <p:nvPicPr>
          <p:cNvPr id="17414" name="Picture 6" descr="2">
            <a:hlinkClick r:id="rId1" action="ppaction://hlinksldjump"/>
          </p:cNvPr>
          <p:cNvPicPr>
            <a:picLocks noChangeAspect="1"/>
          </p:cNvPicPr>
          <p:nvPr/>
        </p:nvPicPr>
        <p:blipFill>
          <a:blip r:embed="rId2"/>
          <a:stretch>
            <a:fillRect/>
          </a:stretch>
        </p:blipFill>
        <p:spPr>
          <a:xfrm>
            <a:off x="8064500" y="307054"/>
            <a:ext cx="887413" cy="1219200"/>
          </a:xfrm>
          <a:prstGeom prst="rect">
            <a:avLst/>
          </a:prstGeom>
          <a:noFill/>
          <a:ln w="9525">
            <a:noFill/>
          </a:ln>
        </p:spPr>
      </p:pic>
      <p:pic>
        <p:nvPicPr>
          <p:cNvPr id="17415" name="Picture 10" descr="imagesCA0Z1IZ3"/>
          <p:cNvPicPr>
            <a:picLocks noChangeAspect="1"/>
          </p:cNvPicPr>
          <p:nvPr/>
        </p:nvPicPr>
        <p:blipFill>
          <a:blip r:embed="rId3"/>
          <a:stretch>
            <a:fillRect/>
          </a:stretch>
        </p:blipFill>
        <p:spPr>
          <a:xfrm>
            <a:off x="0" y="3063875"/>
            <a:ext cx="533400" cy="533400"/>
          </a:xfrm>
          <a:prstGeom prst="rect">
            <a:avLst/>
          </a:prstGeom>
          <a:noFill/>
          <a:ln w="9525">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a:t>
            </a:r>
            <a:r>
              <a:rPr lang="en-US" altLang="zh-CN" sz="2800" dirty="0"/>
              <a:t>Building the </a:t>
            </a:r>
            <a:r>
              <a:rPr lang="en-US" altLang="zh-CN" sz="2800" dirty="0" smtClean="0"/>
              <a:t>Booth</a:t>
            </a:r>
            <a:endParaRPr lang="zh-CN" altLang="en-US" sz="3200" dirty="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8312" name="Rectangle 3"/>
          <p:cNvSpPr/>
          <p:nvPr/>
        </p:nvSpPr>
        <p:spPr>
          <a:xfrm>
            <a:off x="1050925" y="1368732"/>
            <a:ext cx="7266038" cy="4342171"/>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smtClean="0">
                <a:latin typeface="Arial" panose="020B0604020202020204" pitchFamily="34" charset="0"/>
                <a:ea typeface="宋体" panose="02010600030101010101" pitchFamily="2" charset="-122"/>
              </a:rPr>
              <a:t>Activity 1 Listening</a:t>
            </a:r>
            <a:endParaRPr lang="en-US" altLang="zh-CN" sz="2800" dirty="0" smtClean="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800" dirty="0">
              <a:ea typeface="宋体" panose="02010600030101010101" pitchFamily="2" charset="-122"/>
            </a:endParaRPr>
          </a:p>
          <a:p>
            <a:pPr algn="l"/>
            <a:r>
              <a:rPr lang="en-US" altLang="zh-CN" sz="2800" dirty="0">
                <a:solidFill>
                  <a:srgbClr val="FF0000"/>
                </a:solidFill>
              </a:rPr>
              <a:t>(1) getting along</a:t>
            </a:r>
            <a:endParaRPr lang="zh-CN" altLang="zh-CN" sz="2800" dirty="0">
              <a:solidFill>
                <a:srgbClr val="FF0000"/>
              </a:solidFill>
            </a:endParaRPr>
          </a:p>
          <a:p>
            <a:pPr algn="l"/>
            <a:r>
              <a:rPr lang="en-US" altLang="zh-CN" sz="2800" dirty="0">
                <a:solidFill>
                  <a:srgbClr val="FF0000"/>
                </a:solidFill>
              </a:rPr>
              <a:t>(2) assignment</a:t>
            </a:r>
            <a:endParaRPr lang="zh-CN" altLang="zh-CN" sz="2800" dirty="0">
              <a:solidFill>
                <a:srgbClr val="FF0000"/>
              </a:solidFill>
            </a:endParaRPr>
          </a:p>
          <a:p>
            <a:pPr algn="l"/>
            <a:r>
              <a:rPr lang="en-US" altLang="zh-CN" sz="2800" dirty="0">
                <a:solidFill>
                  <a:srgbClr val="FF0000"/>
                </a:solidFill>
              </a:rPr>
              <a:t>(3) peninsula booth</a:t>
            </a:r>
            <a:endParaRPr lang="zh-CN" altLang="zh-CN" sz="2800" dirty="0">
              <a:solidFill>
                <a:srgbClr val="FF0000"/>
              </a:solidFill>
            </a:endParaRPr>
          </a:p>
          <a:p>
            <a:pPr algn="l"/>
            <a:r>
              <a:rPr lang="en-US" altLang="zh-CN" sz="2800" dirty="0">
                <a:solidFill>
                  <a:srgbClr val="FF0000"/>
                </a:solidFill>
              </a:rPr>
              <a:t>(4) corner booth</a:t>
            </a:r>
            <a:endParaRPr lang="zh-CN" altLang="zh-CN" sz="2800" dirty="0">
              <a:solidFill>
                <a:srgbClr val="FF0000"/>
              </a:solidFill>
            </a:endParaRPr>
          </a:p>
          <a:p>
            <a:pPr algn="l"/>
            <a:r>
              <a:rPr lang="en-US" altLang="zh-CN" sz="2800" dirty="0">
                <a:solidFill>
                  <a:srgbClr val="FF0000"/>
                </a:solidFill>
              </a:rPr>
              <a:t>(5) decorator</a:t>
            </a:r>
            <a:endParaRPr lang="zh-CN" altLang="zh-CN" sz="2800" dirty="0">
              <a:solidFill>
                <a:srgbClr val="FF0000"/>
              </a:solidFill>
            </a:endParaRPr>
          </a:p>
          <a:p>
            <a:pPr algn="l"/>
            <a:r>
              <a:rPr lang="en-US" altLang="zh-CN" sz="2800" dirty="0">
                <a:solidFill>
                  <a:srgbClr val="FF0000"/>
                </a:solidFill>
              </a:rPr>
              <a:t>(6) tabletop display</a:t>
            </a:r>
            <a:endParaRPr lang="zh-CN" altLang="zh-CN" sz="2800" dirty="0">
              <a:solidFill>
                <a:srgbClr val="FF0000"/>
              </a:solidFill>
            </a:endParaRPr>
          </a:p>
          <a:p>
            <a:pPr marL="609600" indent="-609600" algn="l" eaLnBrk="0" hangingPunct="0">
              <a:spcBef>
                <a:spcPct val="20000"/>
              </a:spcBef>
              <a:buSzPct val="85000"/>
              <a:buFont typeface="Wingdings" panose="05000000000000000000" pitchFamily="2" charset="2"/>
            </a:pPr>
            <a:endParaRPr lang="en-US" altLang="zh-CN" sz="2800" dirty="0" smtClean="0">
              <a:latin typeface="Arial" panose="020B0604020202020204" pitchFamily="34" charset="0"/>
              <a:ea typeface="宋体" panose="02010600030101010101" pitchFamily="2" charset="-122"/>
            </a:endParaRPr>
          </a:p>
          <a:p>
            <a:pPr algn="l"/>
            <a:endParaRPr lang="zh-CN" altLang="zh-CN" sz="2800" dirty="0"/>
          </a:p>
        </p:txBody>
      </p:sp>
      <p:pic>
        <p:nvPicPr>
          <p:cNvPr id="17414" name="Picture 6" descr="2">
            <a:hlinkClick r:id="rId1" action="ppaction://hlinksldjump"/>
          </p:cNvPr>
          <p:cNvPicPr>
            <a:picLocks noChangeAspect="1"/>
          </p:cNvPicPr>
          <p:nvPr/>
        </p:nvPicPr>
        <p:blipFill>
          <a:blip r:embed="rId2"/>
          <a:stretch>
            <a:fillRect/>
          </a:stretch>
        </p:blipFill>
        <p:spPr>
          <a:xfrm>
            <a:off x="8064500" y="307054"/>
            <a:ext cx="887413" cy="1219200"/>
          </a:xfrm>
          <a:prstGeom prst="rect">
            <a:avLst/>
          </a:prstGeom>
          <a:noFill/>
          <a:ln w="9525">
            <a:noFill/>
          </a:ln>
        </p:spPr>
      </p:pic>
      <p:pic>
        <p:nvPicPr>
          <p:cNvPr id="17415" name="Picture 10" descr="imagesCA0Z1IZ3"/>
          <p:cNvPicPr>
            <a:picLocks noChangeAspect="1"/>
          </p:cNvPicPr>
          <p:nvPr/>
        </p:nvPicPr>
        <p:blipFill>
          <a:blip r:embed="rId3"/>
          <a:stretch>
            <a:fillRect/>
          </a:stretch>
        </p:blipFill>
        <p:spPr>
          <a:xfrm>
            <a:off x="517525" y="1942997"/>
            <a:ext cx="533400" cy="533400"/>
          </a:xfrm>
          <a:prstGeom prst="rect">
            <a:avLst/>
          </a:prstGeom>
          <a:noFill/>
          <a:ln w="9525">
            <a:no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945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Decorating the Booth</a:t>
            </a:r>
            <a:endParaRPr lang="zh-CN" altLang="en-US" sz="3200" dirty="0">
              <a:latin typeface="Arial" panose="020B0604020202020204" pitchFamily="34" charset="0"/>
              <a:ea typeface="宋体" panose="02010600030101010101" pitchFamily="2" charset="-122"/>
            </a:endParaRPr>
          </a:p>
        </p:txBody>
      </p:sp>
      <p:grpSp>
        <p:nvGrpSpPr>
          <p:cNvPr id="19460" name="Group 19"/>
          <p:cNvGrpSpPr/>
          <p:nvPr/>
        </p:nvGrpSpPr>
        <p:grpSpPr>
          <a:xfrm>
            <a:off x="1068388" y="630238"/>
            <a:ext cx="693737" cy="728662"/>
            <a:chOff x="802" y="845"/>
            <a:chExt cx="827" cy="826"/>
          </a:xfrm>
        </p:grpSpPr>
        <p:sp>
          <p:nvSpPr>
            <p:cNvPr id="19464"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9465"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9466"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9336" name="Rectangle 3"/>
          <p:cNvSpPr/>
          <p:nvPr/>
        </p:nvSpPr>
        <p:spPr>
          <a:xfrm>
            <a:off x="363538" y="815975"/>
            <a:ext cx="8780462" cy="539432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Activity 2 </a:t>
            </a:r>
            <a:r>
              <a:rPr lang="en-US" altLang="zh-CN" sz="3200" dirty="0" smtClean="0">
                <a:solidFill>
                  <a:schemeClr val="accent1"/>
                </a:solidFill>
                <a:latin typeface="Arial" panose="020B0604020202020204" pitchFamily="34" charset="0"/>
                <a:ea typeface="宋体" panose="02010600030101010101" pitchFamily="2" charset="-122"/>
              </a:rPr>
              <a:t>Reading</a:t>
            </a:r>
            <a:endParaRPr lang="en-US" altLang="zh-CN" sz="3200" dirty="0" smtClean="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smtClean="0"/>
              <a:t>Mini-task </a:t>
            </a:r>
            <a:r>
              <a:rPr lang="en-US" altLang="zh-CN" sz="2800" dirty="0"/>
              <a:t>I  Understanding </a:t>
            </a:r>
            <a:endParaRPr lang="zh-CN" altLang="zh-CN" sz="2800" dirty="0"/>
          </a:p>
          <a:p>
            <a:pPr algn="l"/>
            <a:r>
              <a:rPr lang="en-US" altLang="zh-CN" sz="2800" b="0" i="1" dirty="0"/>
              <a:t>Are the statements below true or false?</a:t>
            </a:r>
            <a:endParaRPr lang="zh-CN" altLang="zh-CN" sz="2800" b="0" dirty="0"/>
          </a:p>
          <a:p>
            <a:pPr algn="l"/>
            <a:r>
              <a:rPr lang="en-US" altLang="zh-CN" sz="2400" b="0" dirty="0"/>
              <a:t>(1) You need to ensure overall effectiveness of your booth if you are banking on the trade.</a:t>
            </a:r>
            <a:endParaRPr lang="zh-CN" altLang="zh-CN" sz="2400" b="0" dirty="0"/>
          </a:p>
          <a:p>
            <a:pPr algn="l"/>
            <a:r>
              <a:rPr lang="en-US" altLang="zh-CN" sz="2400" b="0" dirty="0"/>
              <a:t>(2) Both attention and function are needed to a booth design.</a:t>
            </a:r>
            <a:endParaRPr lang="zh-CN" altLang="zh-CN" sz="2400" b="0" dirty="0"/>
          </a:p>
          <a:p>
            <a:pPr algn="l"/>
            <a:r>
              <a:rPr lang="en-US" altLang="zh-CN" sz="2400" b="0" dirty="0"/>
              <a:t>(3) Booth design offers accessibility and a welcoming feeling that allows visitors the ability not to move around freely.</a:t>
            </a:r>
            <a:endParaRPr lang="zh-CN" altLang="zh-CN" sz="2400" b="0" dirty="0"/>
          </a:p>
          <a:p>
            <a:pPr algn="l"/>
            <a:r>
              <a:rPr lang="en-US" altLang="zh-CN" sz="2400" b="0" dirty="0"/>
              <a:t>(4) Building the booth as high as permitted can be an effective way to grab attention from visitors.</a:t>
            </a:r>
            <a:endParaRPr lang="zh-CN" altLang="zh-CN" sz="2400" b="0" dirty="0"/>
          </a:p>
          <a:p>
            <a:pPr algn="l"/>
            <a:r>
              <a:rPr lang="en-US" altLang="zh-CN" sz="2400" b="0" dirty="0"/>
              <a:t>(5) If you want to attract attention, you should be creative, bold and professional to get notice.</a:t>
            </a:r>
            <a:endParaRPr lang="zh-CN" altLang="zh-CN" sz="2400" b="0" dirty="0"/>
          </a:p>
          <a:p>
            <a:pPr algn="l"/>
            <a:r>
              <a:rPr lang="en-US" altLang="zh-CN" sz="2800" b="0" dirty="0"/>
              <a:t> </a:t>
            </a:r>
            <a:endParaRPr lang="zh-CN" altLang="zh-CN" sz="2800" b="0" dirty="0"/>
          </a:p>
        </p:txBody>
      </p:sp>
      <p:pic>
        <p:nvPicPr>
          <p:cNvPr id="19462" name="Picture 6" descr="2">
            <a:hlinkClick r:id="rId1" action="ppaction://hlinksldjump"/>
          </p:cNvPr>
          <p:cNvPicPr>
            <a:picLocks noChangeAspect="1"/>
          </p:cNvPicPr>
          <p:nvPr/>
        </p:nvPicPr>
        <p:blipFill>
          <a:blip r:embed="rId2"/>
          <a:stretch>
            <a:fillRect/>
          </a:stretch>
        </p:blipFill>
        <p:spPr>
          <a:xfrm>
            <a:off x="8027987" y="461169"/>
            <a:ext cx="887413" cy="1219200"/>
          </a:xfrm>
          <a:prstGeom prst="rect">
            <a:avLst/>
          </a:prstGeom>
          <a:noFill/>
          <a:ln w="9525">
            <a:noFill/>
          </a:ln>
        </p:spPr>
      </p:pic>
      <p:pic>
        <p:nvPicPr>
          <p:cNvPr id="19463" name="Picture 10" descr="imagesCA0Z1IZ3"/>
          <p:cNvPicPr>
            <a:picLocks noChangeAspect="1"/>
          </p:cNvPicPr>
          <p:nvPr/>
        </p:nvPicPr>
        <p:blipFill>
          <a:blip r:embed="rId3"/>
          <a:stretch>
            <a:fillRect/>
          </a:stretch>
        </p:blipFill>
        <p:spPr>
          <a:xfrm>
            <a:off x="228600" y="5692775"/>
            <a:ext cx="533400" cy="533400"/>
          </a:xfrm>
          <a:prstGeom prst="rect">
            <a:avLst/>
          </a:prstGeom>
          <a:noFill/>
          <a:ln w="9525">
            <a:noFill/>
          </a:ln>
        </p:spPr>
      </p:pic>
      <p:sp>
        <p:nvSpPr>
          <p:cNvPr id="11" name="矩形 10"/>
          <p:cNvSpPr/>
          <p:nvPr/>
        </p:nvSpPr>
        <p:spPr bwMode="auto">
          <a:xfrm>
            <a:off x="422785" y="6246556"/>
            <a:ext cx="5004621" cy="575187"/>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r>
              <a:rPr lang="en-US" altLang="zh-CN" sz="2800" dirty="0">
                <a:solidFill>
                  <a:srgbClr val="FF0000"/>
                </a:solidFill>
              </a:rPr>
              <a:t>(1) T  (2) T  (3) F  (4) T  (5) </a:t>
            </a:r>
            <a:r>
              <a:rPr lang="en-US" altLang="zh-CN" sz="2800" dirty="0" smtClean="0">
                <a:solidFill>
                  <a:srgbClr val="FF0000"/>
                </a:solidFill>
              </a:rPr>
              <a:t>T</a:t>
            </a:r>
            <a:endParaRPr lang="zh-CN" altLang="zh-CN" sz="2800" dirty="0">
              <a:solidFill>
                <a:srgbClr val="FF0000"/>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945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Decorating the Booth</a:t>
            </a:r>
            <a:endParaRPr lang="zh-CN" altLang="en-US" sz="3200" dirty="0">
              <a:latin typeface="Arial" panose="020B0604020202020204" pitchFamily="34" charset="0"/>
              <a:ea typeface="宋体" panose="02010600030101010101" pitchFamily="2" charset="-122"/>
            </a:endParaRPr>
          </a:p>
        </p:txBody>
      </p:sp>
      <p:grpSp>
        <p:nvGrpSpPr>
          <p:cNvPr id="19460" name="Group 19"/>
          <p:cNvGrpSpPr/>
          <p:nvPr/>
        </p:nvGrpSpPr>
        <p:grpSpPr>
          <a:xfrm>
            <a:off x="1068388" y="630238"/>
            <a:ext cx="693737" cy="728662"/>
            <a:chOff x="802" y="845"/>
            <a:chExt cx="827" cy="826"/>
          </a:xfrm>
        </p:grpSpPr>
        <p:sp>
          <p:nvSpPr>
            <p:cNvPr id="19464"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9465"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9466"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9336" name="Rectangle 3"/>
          <p:cNvSpPr/>
          <p:nvPr/>
        </p:nvSpPr>
        <p:spPr>
          <a:xfrm>
            <a:off x="363855" y="704215"/>
            <a:ext cx="8780145" cy="550608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400" b="0" dirty="0">
                <a:solidFill>
                  <a:schemeClr val="accent1"/>
                </a:solidFill>
                <a:ea typeface="宋体" panose="02010600030101010101" pitchFamily="2" charset="-122"/>
              </a:rPr>
              <a:t>Activity 2 </a:t>
            </a:r>
            <a:r>
              <a:rPr lang="en-US" altLang="zh-CN" sz="2400" b="0" dirty="0" smtClean="0">
                <a:solidFill>
                  <a:schemeClr val="accent1"/>
                </a:solidFill>
                <a:ea typeface="宋体" panose="02010600030101010101" pitchFamily="2" charset="-122"/>
              </a:rPr>
              <a:t>Reading</a:t>
            </a:r>
            <a:endParaRPr lang="en-US" altLang="zh-CN" sz="2400" b="0" dirty="0" smtClean="0">
              <a:solidFill>
                <a:schemeClr val="accent1"/>
              </a:solidFill>
              <a:ea typeface="宋体" panose="02010600030101010101" pitchFamily="2" charset="-122"/>
            </a:endParaRPr>
          </a:p>
          <a:p>
            <a:pPr algn="l"/>
            <a:r>
              <a:rPr lang="en-US" altLang="zh-CN" sz="2400" dirty="0"/>
              <a:t>Mini-task II  Functional Sentences</a:t>
            </a:r>
            <a:endParaRPr lang="zh-CN" altLang="zh-CN" sz="2400" dirty="0"/>
          </a:p>
          <a:p>
            <a:pPr algn="l"/>
            <a:r>
              <a:rPr lang="en-US" altLang="zh-CN" sz="2400" b="0" i="1" dirty="0"/>
              <a:t>Substitute the italicized parts with the following choices.</a:t>
            </a:r>
            <a:endParaRPr lang="zh-CN" altLang="zh-CN" sz="2400" b="0" dirty="0"/>
          </a:p>
          <a:p>
            <a:pPr algn="l"/>
            <a:r>
              <a:rPr lang="en-US" altLang="zh-CN" sz="2400" b="0" dirty="0"/>
              <a:t>1. How is </a:t>
            </a:r>
            <a:r>
              <a:rPr lang="en-US" altLang="zh-CN" sz="2400" b="0" i="1" dirty="0"/>
              <a:t>the setting up of the booths </a:t>
            </a:r>
            <a:r>
              <a:rPr lang="en-US" altLang="zh-CN" sz="2400" b="0" dirty="0"/>
              <a:t>coming along?</a:t>
            </a:r>
            <a:endParaRPr lang="zh-CN" altLang="zh-CN" sz="2400" b="0" dirty="0"/>
          </a:p>
          <a:p>
            <a:pPr algn="l"/>
            <a:r>
              <a:rPr lang="en-US" altLang="zh-CN" sz="2400" b="0" dirty="0"/>
              <a:t>A. the decoration of the stand	</a:t>
            </a:r>
            <a:r>
              <a:rPr lang="en-US" altLang="zh-CN" sz="2400" b="0" dirty="0" smtClean="0"/>
              <a:t>B</a:t>
            </a:r>
            <a:r>
              <a:rPr lang="en-US" altLang="zh-CN" sz="2400" b="0" dirty="0"/>
              <a:t>. the report</a:t>
            </a:r>
            <a:endParaRPr lang="zh-CN" altLang="zh-CN" sz="2400" b="0" dirty="0"/>
          </a:p>
          <a:p>
            <a:pPr algn="l"/>
            <a:r>
              <a:rPr lang="en-US" altLang="zh-CN" sz="2400" b="0" dirty="0"/>
              <a:t>C. the meeting		</a:t>
            </a:r>
            <a:r>
              <a:rPr lang="en-US" altLang="zh-CN" sz="2400" b="0" dirty="0" smtClean="0"/>
              <a:t>D</a:t>
            </a:r>
            <a:r>
              <a:rPr lang="en-US" altLang="zh-CN" sz="2400" b="0" dirty="0"/>
              <a:t>. the setting up of the lighting</a:t>
            </a:r>
            <a:endParaRPr lang="en-US" altLang="zh-CN" sz="2400" b="0" dirty="0"/>
          </a:p>
          <a:p>
            <a:pPr algn="l"/>
            <a:endParaRPr lang="zh-CN" altLang="zh-CN" sz="2400" b="0" dirty="0"/>
          </a:p>
          <a:p>
            <a:pPr algn="l"/>
            <a:r>
              <a:rPr lang="en-US" altLang="zh-CN" sz="2400" b="0" dirty="0"/>
              <a:t>2. What theme should we adopt for our</a:t>
            </a:r>
            <a:r>
              <a:rPr lang="en-US" altLang="zh-CN" sz="2400" b="0" i="1" dirty="0"/>
              <a:t> stand</a:t>
            </a:r>
            <a:r>
              <a:rPr lang="en-US" altLang="zh-CN" sz="2400" b="0" dirty="0"/>
              <a:t>?</a:t>
            </a:r>
            <a:endParaRPr lang="zh-CN" altLang="zh-CN" sz="2400" b="0" dirty="0"/>
          </a:p>
          <a:p>
            <a:pPr algn="l"/>
            <a:r>
              <a:rPr lang="en-US" altLang="zh-CN" sz="2400" b="0" dirty="0"/>
              <a:t>A. space assignment	</a:t>
            </a:r>
            <a:r>
              <a:rPr lang="en-US" altLang="zh-CN" sz="2400" b="0" dirty="0" smtClean="0"/>
              <a:t>B</a:t>
            </a:r>
            <a:r>
              <a:rPr lang="en-US" altLang="zh-CN" sz="2400" b="0" dirty="0"/>
              <a:t>. booth</a:t>
            </a:r>
            <a:endParaRPr lang="zh-CN" altLang="zh-CN" sz="2400" b="0" dirty="0"/>
          </a:p>
          <a:p>
            <a:pPr algn="l"/>
            <a:r>
              <a:rPr lang="en-US" altLang="zh-CN" sz="2400" b="0" dirty="0"/>
              <a:t>C. auditorium			</a:t>
            </a:r>
            <a:r>
              <a:rPr lang="en-US" altLang="zh-CN" sz="2400" b="0" dirty="0" smtClean="0"/>
              <a:t>D</a:t>
            </a:r>
            <a:r>
              <a:rPr lang="en-US" altLang="zh-CN" sz="2400" b="0" dirty="0"/>
              <a:t>. tabletop display</a:t>
            </a:r>
            <a:endParaRPr lang="zh-CN" altLang="zh-CN" sz="2400" b="0" dirty="0"/>
          </a:p>
          <a:p>
            <a:pPr algn="l"/>
            <a:endParaRPr lang="zh-CN" altLang="zh-CN" sz="2400" b="0" dirty="0"/>
          </a:p>
          <a:p>
            <a:pPr algn="l"/>
            <a:r>
              <a:rPr lang="en-US" altLang="zh-CN" sz="2400" b="0" dirty="0"/>
              <a:t>3. Booth design can be an overwhelming task for both the experienced exhibitor and the </a:t>
            </a:r>
            <a:r>
              <a:rPr lang="en-US" altLang="zh-CN" sz="2400" b="0" i="1" dirty="0"/>
              <a:t>novice exhibitor.</a:t>
            </a:r>
            <a:endParaRPr lang="zh-CN" altLang="zh-CN" sz="2400" b="0" dirty="0"/>
          </a:p>
          <a:p>
            <a:pPr algn="l"/>
            <a:r>
              <a:rPr lang="en-US" altLang="zh-CN" sz="2400" b="0" dirty="0"/>
              <a:t>A. experienced </a:t>
            </a:r>
            <a:r>
              <a:rPr lang="en-US" altLang="zh-CN" sz="2400" b="0" dirty="0" smtClean="0"/>
              <a:t>exhibitor</a:t>
            </a:r>
            <a:r>
              <a:rPr lang="en-US" altLang="zh-CN" sz="2400" b="0" dirty="0"/>
              <a:t> </a:t>
            </a:r>
            <a:r>
              <a:rPr lang="en-US" altLang="zh-CN" sz="2400" b="0" dirty="0" smtClean="0"/>
              <a:t>    B</a:t>
            </a:r>
            <a:r>
              <a:rPr lang="en-US" altLang="zh-CN" sz="2400" b="0" dirty="0"/>
              <a:t>. beginner</a:t>
            </a:r>
            <a:endParaRPr lang="zh-CN" altLang="zh-CN" sz="2400" b="0" dirty="0"/>
          </a:p>
          <a:p>
            <a:pPr algn="l"/>
            <a:r>
              <a:rPr lang="en-US" altLang="zh-CN" sz="2400" b="0" dirty="0"/>
              <a:t>C. creative exhibitor		</a:t>
            </a:r>
            <a:r>
              <a:rPr lang="en-US" altLang="zh-CN" sz="2400" b="0" dirty="0" smtClean="0"/>
              <a:t>D</a:t>
            </a:r>
            <a:r>
              <a:rPr lang="en-US" altLang="zh-CN" sz="2400" b="0" dirty="0"/>
              <a:t>. inexperienced exhibitor</a:t>
            </a:r>
            <a:endParaRPr lang="zh-CN" altLang="zh-CN" sz="2400" b="0" dirty="0"/>
          </a:p>
          <a:p>
            <a:pPr algn="l"/>
            <a:r>
              <a:rPr lang="en-US" altLang="zh-CN" sz="2400" b="0" dirty="0"/>
              <a:t> </a:t>
            </a:r>
            <a:endParaRPr lang="zh-CN" altLang="zh-CN" sz="2400" b="0" dirty="0"/>
          </a:p>
        </p:txBody>
      </p:sp>
      <p:pic>
        <p:nvPicPr>
          <p:cNvPr id="19462" name="Picture 6" descr="2">
            <a:hlinkClick r:id="rId1" action="ppaction://hlinksldjump"/>
          </p:cNvPr>
          <p:cNvPicPr>
            <a:picLocks noChangeAspect="1"/>
          </p:cNvPicPr>
          <p:nvPr/>
        </p:nvPicPr>
        <p:blipFill>
          <a:blip r:embed="rId2"/>
          <a:stretch>
            <a:fillRect/>
          </a:stretch>
        </p:blipFill>
        <p:spPr>
          <a:xfrm>
            <a:off x="8027987" y="461169"/>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945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2 Decorating the Booth</a:t>
            </a:r>
            <a:endParaRPr lang="zh-CN" altLang="en-US" sz="3200" dirty="0">
              <a:latin typeface="Arial" panose="020B0604020202020204" pitchFamily="34" charset="0"/>
              <a:ea typeface="宋体" panose="02010600030101010101" pitchFamily="2" charset="-122"/>
            </a:endParaRPr>
          </a:p>
        </p:txBody>
      </p:sp>
      <p:grpSp>
        <p:nvGrpSpPr>
          <p:cNvPr id="19460" name="Group 19"/>
          <p:cNvGrpSpPr/>
          <p:nvPr/>
        </p:nvGrpSpPr>
        <p:grpSpPr>
          <a:xfrm>
            <a:off x="1068388" y="630238"/>
            <a:ext cx="693737" cy="728662"/>
            <a:chOff x="802" y="845"/>
            <a:chExt cx="827" cy="826"/>
          </a:xfrm>
        </p:grpSpPr>
        <p:sp>
          <p:nvSpPr>
            <p:cNvPr id="19464"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9465"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9466"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9336" name="Rectangle 3"/>
          <p:cNvSpPr/>
          <p:nvPr/>
        </p:nvSpPr>
        <p:spPr>
          <a:xfrm>
            <a:off x="363538" y="815975"/>
            <a:ext cx="8780462" cy="539432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400" b="0" dirty="0">
                <a:solidFill>
                  <a:schemeClr val="accent1"/>
                </a:solidFill>
                <a:ea typeface="宋体" panose="02010600030101010101" pitchFamily="2" charset="-122"/>
              </a:rPr>
              <a:t>Activity 2 </a:t>
            </a:r>
            <a:r>
              <a:rPr lang="en-US" altLang="zh-CN" sz="2400" b="0" dirty="0" smtClean="0">
                <a:solidFill>
                  <a:schemeClr val="accent1"/>
                </a:solidFill>
                <a:ea typeface="宋体" panose="02010600030101010101" pitchFamily="2" charset="-122"/>
              </a:rPr>
              <a:t>Reading</a:t>
            </a:r>
            <a:endParaRPr lang="en-US" altLang="zh-CN" sz="2400" b="0" dirty="0" smtClean="0">
              <a:solidFill>
                <a:schemeClr val="accent1"/>
              </a:solidFill>
              <a:ea typeface="宋体" panose="02010600030101010101" pitchFamily="2" charset="-122"/>
            </a:endParaRPr>
          </a:p>
          <a:p>
            <a:pPr algn="l"/>
            <a:r>
              <a:rPr lang="en-US" altLang="zh-CN" sz="2400" dirty="0"/>
              <a:t>Mini-task II  Functional Sentences</a:t>
            </a:r>
            <a:endParaRPr lang="zh-CN" altLang="zh-CN" sz="2400" dirty="0"/>
          </a:p>
          <a:p>
            <a:pPr algn="l"/>
            <a:r>
              <a:rPr lang="en-US" altLang="zh-CN" sz="2400" b="0" i="1" dirty="0"/>
              <a:t>Substitute the italicized parts with the following choices.</a:t>
            </a:r>
            <a:endParaRPr lang="zh-CN" altLang="zh-CN" sz="2400" b="0" dirty="0"/>
          </a:p>
          <a:p>
            <a:pPr algn="l"/>
            <a:r>
              <a:rPr lang="en-US" altLang="zh-CN" sz="2400" b="0" dirty="0" smtClean="0"/>
              <a:t>4</a:t>
            </a:r>
            <a:r>
              <a:rPr lang="en-US" altLang="zh-CN" sz="2400" b="0" dirty="0"/>
              <a:t>. The theme of your booth is mainly based on the </a:t>
            </a:r>
            <a:r>
              <a:rPr lang="en-US" altLang="zh-CN" sz="2400" b="0" i="1" dirty="0"/>
              <a:t>orientation </a:t>
            </a:r>
            <a:r>
              <a:rPr lang="en-US" altLang="zh-CN" sz="2400" b="0" dirty="0"/>
              <a:t>of your company.</a:t>
            </a:r>
            <a:endParaRPr lang="zh-CN" altLang="zh-CN" sz="2400" b="0" dirty="0"/>
          </a:p>
          <a:p>
            <a:pPr algn="l"/>
            <a:r>
              <a:rPr lang="en-US" altLang="zh-CN" sz="2400" b="0" dirty="0"/>
              <a:t>A. positioning	 		</a:t>
            </a:r>
            <a:r>
              <a:rPr lang="en-US" altLang="zh-CN" sz="2400" b="0" dirty="0" smtClean="0"/>
              <a:t>B</a:t>
            </a:r>
            <a:r>
              <a:rPr lang="en-US" altLang="zh-CN" sz="2400" b="0" dirty="0"/>
              <a:t>. presentation	</a:t>
            </a:r>
            <a:endParaRPr lang="zh-CN" altLang="zh-CN" sz="2400" b="0" dirty="0"/>
          </a:p>
          <a:p>
            <a:pPr algn="l"/>
            <a:r>
              <a:rPr lang="en-US" altLang="zh-CN" sz="2400" b="0" dirty="0"/>
              <a:t>C. suggestion			</a:t>
            </a:r>
            <a:r>
              <a:rPr lang="en-US" altLang="zh-CN" sz="2400" b="0" dirty="0" smtClean="0"/>
              <a:t>D</a:t>
            </a:r>
            <a:r>
              <a:rPr lang="en-US" altLang="zh-CN" sz="2400" b="0" dirty="0"/>
              <a:t>. conduction </a:t>
            </a:r>
            <a:endParaRPr lang="en-US" altLang="zh-CN" sz="2400" b="0" dirty="0"/>
          </a:p>
          <a:p>
            <a:pPr algn="l"/>
            <a:endParaRPr lang="zh-CN" altLang="zh-CN" sz="2400" b="0" dirty="0"/>
          </a:p>
          <a:p>
            <a:pPr algn="l"/>
            <a:r>
              <a:rPr lang="en-US" altLang="zh-CN" sz="2400" b="0" dirty="0"/>
              <a:t>5. You should conduct a </a:t>
            </a:r>
            <a:r>
              <a:rPr lang="en-US" altLang="zh-CN" sz="2400" b="0" i="1" dirty="0"/>
              <a:t>presentation</a:t>
            </a:r>
            <a:r>
              <a:rPr lang="en-US" altLang="zh-CN" sz="2400" b="0" dirty="0"/>
              <a:t> session of your products every one or two hours.</a:t>
            </a:r>
            <a:endParaRPr lang="zh-CN" altLang="zh-CN" sz="2400" b="0" dirty="0"/>
          </a:p>
          <a:p>
            <a:pPr algn="l"/>
            <a:r>
              <a:rPr lang="en-US" altLang="zh-CN" sz="2400" b="0" dirty="0"/>
              <a:t>A. conduction			</a:t>
            </a:r>
            <a:r>
              <a:rPr lang="en-US" altLang="zh-CN" sz="2400" b="0" dirty="0" smtClean="0"/>
              <a:t>B</a:t>
            </a:r>
            <a:r>
              <a:rPr lang="en-US" altLang="zh-CN" sz="2400" b="0" dirty="0"/>
              <a:t>. notice</a:t>
            </a:r>
            <a:endParaRPr lang="zh-CN" altLang="zh-CN" sz="2400" b="0" dirty="0"/>
          </a:p>
          <a:p>
            <a:pPr algn="l"/>
            <a:r>
              <a:rPr lang="en-US" altLang="zh-CN" sz="2400" b="0" dirty="0"/>
              <a:t>C. demonstration		</a:t>
            </a:r>
            <a:r>
              <a:rPr lang="en-US" altLang="zh-CN" sz="2400" b="0" dirty="0"/>
              <a:t> </a:t>
            </a:r>
            <a:r>
              <a:rPr lang="en-US" altLang="zh-CN" sz="2400" b="0" dirty="0" smtClean="0"/>
              <a:t> </a:t>
            </a:r>
            <a:r>
              <a:rPr lang="en-US" altLang="zh-CN" sz="2400" b="0" dirty="0"/>
              <a:t>	D. orientation</a:t>
            </a:r>
            <a:endParaRPr lang="zh-CN" altLang="zh-CN" sz="2400" b="0" dirty="0"/>
          </a:p>
          <a:p>
            <a:pPr algn="l"/>
            <a:r>
              <a:rPr lang="en-US" altLang="zh-CN" sz="2400" b="0" dirty="0"/>
              <a:t> </a:t>
            </a:r>
            <a:endParaRPr lang="zh-CN" altLang="zh-CN" sz="2400" b="0" dirty="0"/>
          </a:p>
        </p:txBody>
      </p:sp>
      <p:pic>
        <p:nvPicPr>
          <p:cNvPr id="19462" name="Picture 6" descr="2">
            <a:hlinkClick r:id="rId1" action="ppaction://hlinksldjump"/>
          </p:cNvPr>
          <p:cNvPicPr>
            <a:picLocks noChangeAspect="1"/>
          </p:cNvPicPr>
          <p:nvPr/>
        </p:nvPicPr>
        <p:blipFill>
          <a:blip r:embed="rId2"/>
          <a:stretch>
            <a:fillRect/>
          </a:stretch>
        </p:blipFill>
        <p:spPr>
          <a:xfrm>
            <a:off x="8027987" y="461169"/>
            <a:ext cx="887413" cy="1219200"/>
          </a:xfrm>
          <a:prstGeom prst="rect">
            <a:avLst/>
          </a:prstGeom>
          <a:noFill/>
          <a:ln w="9525">
            <a:noFill/>
          </a:ln>
        </p:spPr>
      </p:pic>
      <p:sp>
        <p:nvSpPr>
          <p:cNvPr id="10" name="矩形 9"/>
          <p:cNvSpPr/>
          <p:nvPr/>
        </p:nvSpPr>
        <p:spPr bwMode="auto">
          <a:xfrm>
            <a:off x="422784" y="5635113"/>
            <a:ext cx="5004621" cy="575187"/>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r>
              <a:rPr lang="en-US" altLang="zh-CN" sz="2800" dirty="0">
                <a:solidFill>
                  <a:srgbClr val="FF0000"/>
                </a:solidFill>
              </a:rPr>
              <a:t>(1) A  (2) B  (3) B  (4) A  (5) C</a:t>
            </a:r>
            <a:endParaRPr lang="zh-CN" altLang="zh-CN" sz="2800" dirty="0">
              <a:solidFill>
                <a:srgbClr val="FF0000"/>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22531" name="Text Box 38"/>
          <p:cNvSpPr txBox="1"/>
          <p:nvPr/>
        </p:nvSpPr>
        <p:spPr>
          <a:xfrm>
            <a:off x="1050925" y="201613"/>
            <a:ext cx="7900988" cy="584775"/>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2 </a:t>
            </a:r>
            <a:r>
              <a:rPr lang="en-US" altLang="zh-CN" sz="3200" dirty="0"/>
              <a:t>Building the </a:t>
            </a:r>
            <a:r>
              <a:rPr lang="en-US" altLang="zh-CN" sz="3200" dirty="0" smtClean="0"/>
              <a:t>Booth</a:t>
            </a:r>
            <a:endParaRPr lang="zh-CN" altLang="en-US" sz="3600" dirty="0">
              <a:ea typeface="宋体" panose="02010600030101010101" pitchFamily="2" charset="-122"/>
            </a:endParaRPr>
          </a:p>
        </p:txBody>
      </p:sp>
      <p:grpSp>
        <p:nvGrpSpPr>
          <p:cNvPr id="22532" name="Group 19"/>
          <p:cNvGrpSpPr/>
          <p:nvPr/>
        </p:nvGrpSpPr>
        <p:grpSpPr>
          <a:xfrm>
            <a:off x="1068388" y="630238"/>
            <a:ext cx="693737" cy="728662"/>
            <a:chOff x="802" y="845"/>
            <a:chExt cx="827" cy="826"/>
          </a:xfrm>
        </p:grpSpPr>
        <p:sp>
          <p:nvSpPr>
            <p:cNvPr id="2253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253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253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8376" name="Rectangle 3"/>
          <p:cNvSpPr/>
          <p:nvPr/>
        </p:nvSpPr>
        <p:spPr>
          <a:xfrm>
            <a:off x="247650" y="786388"/>
            <a:ext cx="8894762" cy="5416550"/>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Times New Roman" panose="02020603050405020304" pitchFamily="18" charset="0"/>
                <a:ea typeface="宋体" panose="02010600030101010101" pitchFamily="2" charset="-122"/>
              </a:rPr>
              <a:t>Activity 3 </a:t>
            </a:r>
            <a:r>
              <a:rPr lang="en-US" altLang="zh-CN" sz="2800" dirty="0" smtClean="0">
                <a:solidFill>
                  <a:schemeClr val="accent1"/>
                </a:solidFill>
                <a:latin typeface="Times New Roman" panose="02020603050405020304" pitchFamily="18" charset="0"/>
                <a:ea typeface="宋体" panose="02010600030101010101" pitchFamily="2" charset="-122"/>
              </a:rPr>
              <a:t>Role-Play: Speakin</a:t>
            </a:r>
            <a:r>
              <a:rPr lang="en-US" altLang="zh-CN" sz="2800" dirty="0" smtClean="0">
                <a:solidFill>
                  <a:schemeClr val="accent1"/>
                </a:solidFill>
                <a:latin typeface="Times New Roman" panose="02020603050405020304" pitchFamily="18" charset="0"/>
                <a:ea typeface="宋体" panose="02010600030101010101" pitchFamily="2" charset="-122"/>
              </a:rPr>
              <a:t>g </a:t>
            </a:r>
            <a:endParaRPr lang="en-US" altLang="zh-CN" sz="2800" dirty="0">
              <a:solidFill>
                <a:schemeClr val="accent1"/>
              </a:solidFill>
              <a:latin typeface="Times New Roman" panose="02020603050405020304" pitchFamily="18" charset="0"/>
              <a:ea typeface="宋体" panose="02010600030101010101" pitchFamily="2" charset="-122"/>
            </a:endParaRPr>
          </a:p>
          <a:p>
            <a:pPr algn="l"/>
            <a:r>
              <a:rPr lang="en-US" altLang="zh-CN" sz="2800" dirty="0" smtClean="0">
                <a:solidFill>
                  <a:schemeClr val="accent1">
                    <a:lumMod val="75000"/>
                  </a:schemeClr>
                </a:solidFill>
              </a:rPr>
              <a:t>Student </a:t>
            </a:r>
            <a:r>
              <a:rPr lang="en-US" altLang="zh-CN" sz="2800" dirty="0">
                <a:solidFill>
                  <a:schemeClr val="accent1">
                    <a:lumMod val="75000"/>
                  </a:schemeClr>
                </a:solidFill>
              </a:rPr>
              <a:t>A</a:t>
            </a:r>
            <a:endParaRPr lang="zh-CN" altLang="zh-CN" sz="2800" dirty="0">
              <a:solidFill>
                <a:schemeClr val="accent1">
                  <a:lumMod val="75000"/>
                </a:schemeClr>
              </a:solidFill>
            </a:endParaRPr>
          </a:p>
          <a:p>
            <a:pPr algn="l"/>
            <a:r>
              <a:rPr lang="en-US" altLang="zh-CN" sz="2400" b="0" dirty="0"/>
              <a:t>You are Mr. White, a meeting planner. Talk with Student B about the meeting set-up. State your requirements and discuss the possibility of different set-up styles. Give the following information about the meeting</a:t>
            </a:r>
            <a:r>
              <a:rPr lang="en-US" altLang="zh-CN" sz="2400" b="0" dirty="0" smtClean="0"/>
              <a:t>:</a:t>
            </a:r>
            <a:endParaRPr lang="en-US" altLang="zh-CN" sz="2400" b="0" dirty="0" smtClean="0"/>
          </a:p>
          <a:p>
            <a:pPr algn="l"/>
            <a:r>
              <a:rPr lang="zh-CN" altLang="zh-CN" sz="2400" b="0" dirty="0"/>
              <a:t>●</a:t>
            </a:r>
            <a:r>
              <a:rPr lang="en-US" altLang="zh-CN" sz="2400" b="0" dirty="0"/>
              <a:t>number of participants</a:t>
            </a:r>
            <a:endParaRPr lang="zh-CN" altLang="zh-CN" sz="2400" b="0" dirty="0"/>
          </a:p>
          <a:p>
            <a:pPr algn="l"/>
            <a:r>
              <a:rPr lang="zh-CN" altLang="zh-CN" sz="2400" b="0" dirty="0"/>
              <a:t>●</a:t>
            </a:r>
            <a:r>
              <a:rPr lang="en-US" altLang="zh-CN" sz="2400" b="0" dirty="0"/>
              <a:t>the theme of the meeting</a:t>
            </a:r>
            <a:endParaRPr lang="zh-CN" altLang="zh-CN" sz="2400" b="0" dirty="0"/>
          </a:p>
          <a:p>
            <a:pPr algn="l"/>
            <a:r>
              <a:rPr lang="zh-CN" altLang="zh-CN" sz="2400" b="0" dirty="0"/>
              <a:t>●</a:t>
            </a:r>
            <a:r>
              <a:rPr lang="en-US" altLang="zh-CN" sz="2400" b="0" dirty="0"/>
              <a:t>some major arrangements of the meeting /the </a:t>
            </a:r>
            <a:r>
              <a:rPr lang="en-US" altLang="zh-CN" sz="2400" b="0" dirty="0" smtClean="0"/>
              <a:t>agenda</a:t>
            </a:r>
            <a:endParaRPr lang="en-US" altLang="zh-CN" sz="2400" b="0" dirty="0" smtClean="0"/>
          </a:p>
          <a:p>
            <a:pPr algn="l"/>
            <a:r>
              <a:rPr lang="en-US" altLang="zh-CN" sz="2800" dirty="0">
                <a:solidFill>
                  <a:schemeClr val="accent1">
                    <a:lumMod val="75000"/>
                  </a:schemeClr>
                </a:solidFill>
              </a:rPr>
              <a:t>Student B</a:t>
            </a:r>
            <a:endParaRPr lang="zh-CN" altLang="zh-CN" sz="2800" dirty="0">
              <a:solidFill>
                <a:schemeClr val="accent1">
                  <a:lumMod val="75000"/>
                </a:schemeClr>
              </a:solidFill>
            </a:endParaRPr>
          </a:p>
          <a:p>
            <a:pPr algn="l"/>
            <a:r>
              <a:rPr lang="en-US" altLang="zh-CN" sz="2400" b="0" dirty="0"/>
              <a:t>You are Ms. Zhou</a:t>
            </a:r>
            <a:r>
              <a:rPr lang="zh-CN" altLang="zh-CN" sz="2400" b="0" dirty="0"/>
              <a:t>，</a:t>
            </a:r>
            <a:r>
              <a:rPr lang="en-US" altLang="zh-CN" sz="2400" b="0" dirty="0"/>
              <a:t>the Chief Engineer from the hotel. Discuss the meeting set-up with Student A, a client of the meeting room of the hotel. Provide some advice and try to reach an agreement with Student A.</a:t>
            </a:r>
            <a:endParaRPr lang="zh-CN" altLang="zh-CN" sz="2400" b="0" dirty="0"/>
          </a:p>
          <a:p>
            <a:pPr algn="l"/>
            <a:endParaRPr lang="zh-CN" altLang="zh-CN" sz="2400" b="0" dirty="0"/>
          </a:p>
          <a:p>
            <a:pPr algn="l"/>
            <a:endParaRPr lang="zh-CN" altLang="zh-CN" sz="2400" b="0" dirty="0"/>
          </a:p>
        </p:txBody>
      </p:sp>
      <p:pic>
        <p:nvPicPr>
          <p:cNvPr id="22534" name="Picture 9" descr="imagesCA0Z1IZ3"/>
          <p:cNvPicPr>
            <a:picLocks noChangeAspect="1"/>
          </p:cNvPicPr>
          <p:nvPr/>
        </p:nvPicPr>
        <p:blipFill>
          <a:blip r:embed="rId1"/>
          <a:stretch>
            <a:fillRect/>
          </a:stretch>
        </p:blipFill>
        <p:spPr>
          <a:xfrm>
            <a:off x="0" y="6092825"/>
            <a:ext cx="495300" cy="495300"/>
          </a:xfrm>
          <a:prstGeom prst="rect">
            <a:avLst/>
          </a:prstGeom>
          <a:noFill/>
          <a:ln w="9525">
            <a:noFill/>
          </a:ln>
        </p:spPr>
      </p:pic>
      <p:pic>
        <p:nvPicPr>
          <p:cNvPr id="22535" name="Picture 6" descr="2">
            <a:hlinkClick r:id="rId2" action="ppaction://hlinksldjump"/>
          </p:cNvPr>
          <p:cNvPicPr>
            <a:picLocks noChangeAspect="1"/>
          </p:cNvPicPr>
          <p:nvPr/>
        </p:nvPicPr>
        <p:blipFill>
          <a:blip r:embed="rId3"/>
          <a:stretch>
            <a:fillRect/>
          </a:stretch>
        </p:blipFill>
        <p:spPr>
          <a:xfrm>
            <a:off x="7962900" y="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22531" name="Text Box 38"/>
          <p:cNvSpPr txBox="1"/>
          <p:nvPr/>
        </p:nvSpPr>
        <p:spPr>
          <a:xfrm>
            <a:off x="1050925" y="201613"/>
            <a:ext cx="7900988" cy="584775"/>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2 </a:t>
            </a:r>
            <a:r>
              <a:rPr lang="en-US" altLang="zh-CN" sz="3200" dirty="0"/>
              <a:t>Building the </a:t>
            </a:r>
            <a:r>
              <a:rPr lang="en-US" altLang="zh-CN" sz="3200" dirty="0" smtClean="0"/>
              <a:t>Booth</a:t>
            </a:r>
            <a:endParaRPr lang="zh-CN" altLang="en-US" sz="3600" dirty="0">
              <a:ea typeface="宋体" panose="02010600030101010101" pitchFamily="2" charset="-122"/>
            </a:endParaRPr>
          </a:p>
        </p:txBody>
      </p:sp>
      <p:grpSp>
        <p:nvGrpSpPr>
          <p:cNvPr id="22532" name="Group 19"/>
          <p:cNvGrpSpPr/>
          <p:nvPr/>
        </p:nvGrpSpPr>
        <p:grpSpPr>
          <a:xfrm>
            <a:off x="1068388" y="630238"/>
            <a:ext cx="693737" cy="728662"/>
            <a:chOff x="802" y="845"/>
            <a:chExt cx="827" cy="826"/>
          </a:xfrm>
        </p:grpSpPr>
        <p:sp>
          <p:nvSpPr>
            <p:cNvPr id="2253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253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253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8376" name="Rectangle 3"/>
          <p:cNvSpPr/>
          <p:nvPr/>
        </p:nvSpPr>
        <p:spPr>
          <a:xfrm>
            <a:off x="247650" y="786130"/>
            <a:ext cx="8894445" cy="555053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Times New Roman" panose="02020603050405020304" pitchFamily="18" charset="0"/>
                <a:ea typeface="宋体" panose="02010600030101010101" pitchFamily="2" charset="-122"/>
              </a:rPr>
              <a:t>Activity </a:t>
            </a:r>
            <a:r>
              <a:rPr lang="en-US" altLang="zh-CN" sz="2800" dirty="0" smtClean="0">
                <a:solidFill>
                  <a:schemeClr val="accent1"/>
                </a:solidFill>
                <a:latin typeface="Times New Roman" panose="02020603050405020304" pitchFamily="18" charset="0"/>
                <a:ea typeface="宋体" panose="02010600030101010101" pitchFamily="2" charset="-122"/>
              </a:rPr>
              <a:t>4 Writing</a:t>
            </a:r>
            <a:endParaRPr lang="en-US" altLang="zh-CN" sz="2800" dirty="0">
              <a:solidFill>
                <a:schemeClr val="accent1"/>
              </a:solidFill>
              <a:latin typeface="Times New Roman" panose="02020603050405020304" pitchFamily="18" charset="0"/>
              <a:ea typeface="宋体" panose="02010600030101010101" pitchFamily="2" charset="-122"/>
            </a:endParaRPr>
          </a:p>
          <a:p>
            <a:pPr algn="l"/>
            <a:r>
              <a:rPr lang="en-US" altLang="zh-CN" sz="2400" b="0" i="1" dirty="0"/>
              <a:t>Write an exhibition agenda based on the following information.</a:t>
            </a:r>
            <a:endParaRPr lang="zh-CN" altLang="zh-CN" sz="2400" b="0" i="1" dirty="0"/>
          </a:p>
          <a:p>
            <a:pPr algn="l"/>
            <a:endParaRPr lang="en-US" altLang="zh-CN" sz="2400" dirty="0" smtClean="0"/>
          </a:p>
          <a:p>
            <a:pPr algn="l"/>
            <a:endParaRPr lang="en-US" altLang="zh-CN" sz="2400" dirty="0"/>
          </a:p>
          <a:p>
            <a:pPr algn="l"/>
            <a:endParaRPr lang="en-US" altLang="zh-CN" sz="2400" dirty="0" smtClean="0"/>
          </a:p>
          <a:p>
            <a:pPr algn="l"/>
            <a:endParaRPr lang="en-US" altLang="zh-CN" sz="2400" dirty="0"/>
          </a:p>
          <a:p>
            <a:pPr algn="l"/>
            <a:endParaRPr lang="en-US" altLang="zh-CN" sz="2400" dirty="0" smtClean="0"/>
          </a:p>
          <a:p>
            <a:pPr algn="l"/>
            <a:endParaRPr lang="en-US" altLang="zh-CN" sz="2400" dirty="0"/>
          </a:p>
          <a:p>
            <a:pPr algn="l"/>
            <a:endParaRPr lang="en-US" altLang="zh-CN" sz="2400" dirty="0" smtClean="0"/>
          </a:p>
          <a:p>
            <a:pPr algn="l"/>
            <a:endParaRPr lang="en-US" altLang="zh-CN" sz="2400" dirty="0"/>
          </a:p>
          <a:p>
            <a:pPr algn="l"/>
            <a:endParaRPr lang="en-US" altLang="zh-CN" sz="2400" dirty="0" smtClean="0"/>
          </a:p>
          <a:p>
            <a:pPr algn="l"/>
            <a:endParaRPr lang="en-US" altLang="zh-CN" sz="2400" dirty="0"/>
          </a:p>
          <a:p>
            <a:pPr algn="l"/>
            <a:r>
              <a:rPr lang="en-US" altLang="zh-CN" sz="2400" dirty="0"/>
              <a:t>After 12:00, Oct.20th, all the Booth Setup &amp; Dismantling Pass holders shall enter and exit the venue from the back doors of the exhibition halls.</a:t>
            </a:r>
            <a:endParaRPr lang="zh-CN" altLang="zh-CN" sz="2400" dirty="0"/>
          </a:p>
          <a:p>
            <a:pPr algn="l"/>
            <a:endParaRPr lang="zh-CN" altLang="zh-CN" sz="2400" dirty="0"/>
          </a:p>
        </p:txBody>
      </p:sp>
      <p:pic>
        <p:nvPicPr>
          <p:cNvPr id="22535" name="Picture 6" descr="2">
            <a:hlinkClick r:id="rId1" action="ppaction://hlinksldjump"/>
          </p:cNvPr>
          <p:cNvPicPr>
            <a:picLocks noChangeAspect="1"/>
          </p:cNvPicPr>
          <p:nvPr/>
        </p:nvPicPr>
        <p:blipFill>
          <a:blip r:embed="rId2"/>
          <a:stretch>
            <a:fillRect/>
          </a:stretch>
        </p:blipFill>
        <p:spPr>
          <a:xfrm>
            <a:off x="7962900" y="0"/>
            <a:ext cx="887413" cy="1219200"/>
          </a:xfrm>
          <a:prstGeom prst="rect">
            <a:avLst/>
          </a:prstGeom>
          <a:noFill/>
          <a:ln w="9525">
            <a:noFill/>
          </a:ln>
        </p:spPr>
      </p:pic>
      <p:graphicFrame>
        <p:nvGraphicFramePr>
          <p:cNvPr id="4" name="表格 3"/>
          <p:cNvGraphicFramePr>
            <a:graphicFrameLocks noGrp="1"/>
          </p:cNvGraphicFramePr>
          <p:nvPr>
            <p:custDataLst>
              <p:tags r:id="rId3"/>
            </p:custDataLst>
          </p:nvPr>
        </p:nvGraphicFramePr>
        <p:xfrm>
          <a:off x="506095" y="1764971"/>
          <a:ext cx="8206247" cy="3369945"/>
        </p:xfrm>
        <a:graphic>
          <a:graphicData uri="http://schemas.openxmlformats.org/drawingml/2006/table">
            <a:tbl>
              <a:tblPr>
                <a:tableStyleId>{5C22544A-7EE6-4342-B048-85BDC9FD1C3A}</a:tableStyleId>
              </a:tblPr>
              <a:tblGrid>
                <a:gridCol w="1459435"/>
                <a:gridCol w="3749026"/>
                <a:gridCol w="2997786"/>
              </a:tblGrid>
              <a:tr h="213360">
                <a:tc>
                  <a:txBody>
                    <a:bodyPr/>
                    <a:lstStyle/>
                    <a:p>
                      <a:pPr algn="ctr">
                        <a:spcBef>
                          <a:spcPts val="200"/>
                        </a:spcBef>
                        <a:spcAft>
                          <a:spcPts val="200"/>
                        </a:spcAft>
                      </a:pPr>
                      <a:r>
                        <a:rPr lang="en-US" sz="1400" kern="100">
                          <a:effectLst/>
                        </a:rPr>
                        <a:t>Time</a:t>
                      </a:r>
                      <a:endParaRPr lang="zh-CN" sz="1400" kern="100">
                        <a:effectLst/>
                        <a:latin typeface="Times New Roman" panose="02020603050405020304"/>
                        <a:ea typeface="宋体" panose="02010600030101010101" pitchFamily="2" charset="-122"/>
                      </a:endParaRPr>
                    </a:p>
                  </a:txBody>
                  <a:tcPr marL="68580" marR="68580" marT="0" marB="0"/>
                </a:tc>
                <a:tc>
                  <a:txBody>
                    <a:bodyPr/>
                    <a:lstStyle/>
                    <a:p>
                      <a:pPr algn="ctr">
                        <a:spcBef>
                          <a:spcPts val="200"/>
                        </a:spcBef>
                        <a:spcAft>
                          <a:spcPts val="200"/>
                        </a:spcAft>
                      </a:pPr>
                      <a:r>
                        <a:rPr lang="en-US" sz="1400" kern="100">
                          <a:effectLst/>
                        </a:rPr>
                        <a:t>Item</a:t>
                      </a:r>
                      <a:endParaRPr lang="zh-CN" sz="1400" kern="100">
                        <a:effectLst/>
                        <a:latin typeface="Times New Roman" panose="02020603050405020304"/>
                        <a:ea typeface="宋体" panose="02010600030101010101" pitchFamily="2" charset="-122"/>
                      </a:endParaRPr>
                    </a:p>
                  </a:txBody>
                  <a:tcPr marL="68580" marR="68580" marT="0" marB="0"/>
                </a:tc>
                <a:tc>
                  <a:txBody>
                    <a:bodyPr/>
                    <a:lstStyle/>
                    <a:p>
                      <a:pPr algn="ctr">
                        <a:spcBef>
                          <a:spcPts val="200"/>
                        </a:spcBef>
                        <a:spcAft>
                          <a:spcPts val="200"/>
                        </a:spcAft>
                      </a:pPr>
                      <a:r>
                        <a:rPr lang="en-US" sz="1400" kern="100">
                          <a:effectLst/>
                        </a:rPr>
                        <a:t>Place</a:t>
                      </a:r>
                      <a:endParaRPr lang="zh-CN" sz="1400" kern="100">
                        <a:effectLst/>
                        <a:latin typeface="Times New Roman" panose="02020603050405020304"/>
                        <a:ea typeface="宋体" panose="02010600030101010101" pitchFamily="2" charset="-122"/>
                      </a:endParaRPr>
                    </a:p>
                  </a:txBody>
                  <a:tcPr marL="68580" marR="68580" marT="0" marB="0"/>
                </a:tc>
              </a:tr>
              <a:tr h="1449644">
                <a:tc>
                  <a:txBody>
                    <a:bodyPr/>
                    <a:lstStyle/>
                    <a:p>
                      <a:pPr algn="just">
                        <a:spcBef>
                          <a:spcPts val="200"/>
                        </a:spcBef>
                        <a:spcAft>
                          <a:spcPts val="200"/>
                        </a:spcAft>
                      </a:pPr>
                      <a:r>
                        <a:rPr lang="en-US" sz="1400" kern="100">
                          <a:effectLst/>
                        </a:rPr>
                        <a:t>8:30-17:00</a:t>
                      </a:r>
                      <a:endParaRPr lang="zh-CN" sz="1400" kern="100">
                        <a:effectLst/>
                      </a:endParaRPr>
                    </a:p>
                    <a:p>
                      <a:pPr algn="just">
                        <a:spcBef>
                          <a:spcPts val="200"/>
                        </a:spcBef>
                        <a:spcAft>
                          <a:spcPts val="200"/>
                        </a:spcAft>
                      </a:pPr>
                      <a:r>
                        <a:rPr lang="en-US" sz="1400" kern="100">
                          <a:effectLst/>
                        </a:rPr>
                        <a:t>Oct.15th-20th</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a:effectLst/>
                        </a:rPr>
                        <a:t>Exhibitors check-in, to get exhibitors passes and the booth setup &amp; dismantling passes (if needed but deposit required),</a:t>
                      </a:r>
                      <a:r>
                        <a:rPr lang="en-US" sz="1400" kern="100" spc="-30">
                          <a:effectLst/>
                        </a:rPr>
                        <a:t> and to set up booths. Documents required for check-in: a copy of booth rental payment proof and booth confirmation letter</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a:effectLst/>
                        </a:rPr>
                        <a:t>Exhibitor Check-in Counter at the Guest Registration Center on the B1/F of the Lobby, Hall C Pazhou International Exhibition Center</a:t>
                      </a:r>
                      <a:endParaRPr lang="zh-CN" sz="1400" kern="100">
                        <a:effectLst/>
                        <a:latin typeface="Times New Roman" panose="02020603050405020304"/>
                        <a:ea typeface="宋体" panose="02010600030101010101" pitchFamily="2" charset="-122"/>
                      </a:endParaRPr>
                    </a:p>
                  </a:txBody>
                  <a:tcPr marL="68580" marR="68580" marT="0" marB="0" anchor="ctr"/>
                </a:tc>
              </a:tr>
              <a:tr h="414184">
                <a:tc>
                  <a:txBody>
                    <a:bodyPr/>
                    <a:lstStyle/>
                    <a:p>
                      <a:pPr algn="just">
                        <a:spcBef>
                          <a:spcPts val="200"/>
                        </a:spcBef>
                        <a:spcAft>
                          <a:spcPts val="200"/>
                        </a:spcAft>
                      </a:pPr>
                      <a:r>
                        <a:rPr lang="en-US" sz="1400" kern="100">
                          <a:effectLst/>
                        </a:rPr>
                        <a:t>12:00,Oct.21st</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a:effectLst/>
                        </a:rPr>
                        <a:t>Booth setup completed, security check starts</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spc="-30">
                          <a:effectLst/>
                        </a:rPr>
                        <a:t>Pazhou International Exhibition Center venue</a:t>
                      </a:r>
                      <a:endParaRPr lang="zh-CN" sz="1400" kern="100">
                        <a:effectLst/>
                        <a:latin typeface="Times New Roman" panose="02020603050405020304"/>
                        <a:ea typeface="宋体" panose="02010600030101010101" pitchFamily="2" charset="-122"/>
                      </a:endParaRPr>
                    </a:p>
                  </a:txBody>
                  <a:tcPr marL="68580" marR="68580" marT="0" marB="0" anchor="ctr"/>
                </a:tc>
              </a:tr>
              <a:tr h="414184">
                <a:tc>
                  <a:txBody>
                    <a:bodyPr/>
                    <a:lstStyle/>
                    <a:p>
                      <a:pPr algn="just">
                        <a:spcBef>
                          <a:spcPts val="200"/>
                        </a:spcBef>
                        <a:spcAft>
                          <a:spcPts val="200"/>
                        </a:spcAft>
                      </a:pPr>
                      <a:r>
                        <a:rPr lang="en-US" sz="1400" kern="100">
                          <a:effectLst/>
                        </a:rPr>
                        <a:t>9:00, Oct. 22nd </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a:effectLst/>
                        </a:rPr>
                        <a:t>The Opening Ceremony of Pazhou International Exhibition Center</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spc="-30">
                          <a:effectLst/>
                        </a:rPr>
                        <a:t>Lobby, Pazhou International Exhibition Center venue</a:t>
                      </a:r>
                      <a:endParaRPr lang="zh-CN" sz="1400" kern="100">
                        <a:effectLst/>
                        <a:latin typeface="Times New Roman" panose="02020603050405020304"/>
                        <a:ea typeface="宋体" panose="02010600030101010101" pitchFamily="2" charset="-122"/>
                      </a:endParaRPr>
                    </a:p>
                  </a:txBody>
                  <a:tcPr marL="68580" marR="68580" marT="0" marB="0" anchor="ctr"/>
                </a:tc>
              </a:tr>
              <a:tr h="414184">
                <a:tc>
                  <a:txBody>
                    <a:bodyPr/>
                    <a:lstStyle/>
                    <a:p>
                      <a:pPr algn="just">
                        <a:spcBef>
                          <a:spcPts val="200"/>
                        </a:spcBef>
                        <a:spcAft>
                          <a:spcPts val="200"/>
                        </a:spcAft>
                      </a:pPr>
                      <a:r>
                        <a:rPr lang="en-US" sz="1400" kern="100">
                          <a:effectLst/>
                        </a:rPr>
                        <a:t>Oct. 22nd-25th</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a:effectLst/>
                        </a:rPr>
                        <a:t>Exhibition and negotiation(no break at noon)</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spc="-30">
                          <a:effectLst/>
                        </a:rPr>
                        <a:t>Pazhou International Exhibition Center venue</a:t>
                      </a:r>
                      <a:endParaRPr lang="zh-CN" sz="1400" kern="100">
                        <a:effectLst/>
                        <a:latin typeface="Times New Roman" panose="02020603050405020304"/>
                        <a:ea typeface="宋体" panose="02010600030101010101" pitchFamily="2" charset="-122"/>
                      </a:endParaRPr>
                    </a:p>
                  </a:txBody>
                  <a:tcPr marL="68580" marR="68580" marT="0" marB="0" anchor="ctr"/>
                </a:tc>
              </a:tr>
              <a:tr h="414184">
                <a:tc>
                  <a:txBody>
                    <a:bodyPr/>
                    <a:lstStyle/>
                    <a:p>
                      <a:pPr algn="just">
                        <a:spcBef>
                          <a:spcPts val="200"/>
                        </a:spcBef>
                        <a:spcAft>
                          <a:spcPts val="200"/>
                        </a:spcAft>
                      </a:pPr>
                      <a:r>
                        <a:rPr lang="en-US" sz="1400" kern="100">
                          <a:effectLst/>
                        </a:rPr>
                        <a:t>17:00, Oct.25th</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a:effectLst/>
                        </a:rPr>
                        <a:t>Booth dismantling starts</a:t>
                      </a:r>
                      <a:endParaRPr lang="zh-CN" sz="1400" kern="100">
                        <a:effectLst/>
                        <a:latin typeface="Times New Roman" panose="02020603050405020304"/>
                        <a:ea typeface="宋体" panose="02010600030101010101" pitchFamily="2" charset="-122"/>
                      </a:endParaRPr>
                    </a:p>
                  </a:txBody>
                  <a:tcPr marL="68580" marR="68580" marT="0" marB="0" anchor="ctr"/>
                </a:tc>
                <a:tc>
                  <a:txBody>
                    <a:bodyPr/>
                    <a:lstStyle/>
                    <a:p>
                      <a:pPr algn="just">
                        <a:spcBef>
                          <a:spcPts val="200"/>
                        </a:spcBef>
                        <a:spcAft>
                          <a:spcPts val="200"/>
                        </a:spcAft>
                      </a:pPr>
                      <a:r>
                        <a:rPr lang="en-US" sz="1400" kern="100" spc="-30" dirty="0" err="1">
                          <a:effectLst/>
                        </a:rPr>
                        <a:t>Pazhou</a:t>
                      </a:r>
                      <a:r>
                        <a:rPr lang="en-US" sz="1400" kern="100" spc="-30" dirty="0">
                          <a:effectLst/>
                        </a:rPr>
                        <a:t> International Exhibition Center venue</a:t>
                      </a:r>
                      <a:endParaRPr lang="zh-CN" sz="1400" kern="100" dirty="0">
                        <a:effectLst/>
                        <a:latin typeface="Times New Roman" panose="02020603050405020304"/>
                        <a:ea typeface="宋体" panose="02010600030101010101" pitchFamily="2" charset="-122"/>
                      </a:endParaRPr>
                    </a:p>
                  </a:txBody>
                  <a:tcPr marL="68580" marR="68580" marT="0" marB="0" anchor="ct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a:t>
            </a:r>
            <a:r>
              <a:rPr lang="en-US" altLang="zh-CN" sz="2800" dirty="0" smtClean="0">
                <a:latin typeface="Arial" panose="020B0604020202020204" pitchFamily="34" charset="0"/>
                <a:ea typeface="宋体" panose="02010600030101010101" pitchFamily="2" charset="-122"/>
              </a:rPr>
              <a:t>3 </a:t>
            </a:r>
            <a:r>
              <a:rPr lang="en-US" altLang="zh-CN" sz="2800" dirty="0" smtClean="0"/>
              <a:t>Decorating </a:t>
            </a:r>
            <a:r>
              <a:rPr lang="en-US" altLang="zh-CN" sz="2800" dirty="0"/>
              <a:t>the </a:t>
            </a:r>
            <a:r>
              <a:rPr lang="en-US" altLang="zh-CN" sz="2800" dirty="0" smtClean="0"/>
              <a:t>Booth</a:t>
            </a:r>
            <a:endParaRPr lang="zh-CN" altLang="en-US" sz="3200" dirty="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8312" name="Rectangle 3"/>
          <p:cNvSpPr/>
          <p:nvPr/>
        </p:nvSpPr>
        <p:spPr>
          <a:xfrm>
            <a:off x="401637" y="648831"/>
            <a:ext cx="8860349" cy="5561469"/>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Arial" panose="020B0604020202020204" pitchFamily="34" charset="0"/>
                <a:ea typeface="宋体" panose="02010600030101010101" pitchFamily="2" charset="-122"/>
              </a:rPr>
              <a:t>Activity 1 </a:t>
            </a:r>
            <a:r>
              <a:rPr lang="en-US" altLang="zh-CN" sz="2800" dirty="0"/>
              <a:t>Pair Work</a:t>
            </a:r>
            <a:r>
              <a:rPr lang="en-US" altLang="zh-CN" sz="3200" b="0" dirty="0" smtClean="0">
                <a:ea typeface="宋体" panose="02010600030101010101" pitchFamily="2" charset="-122"/>
              </a:rPr>
              <a:t>   </a:t>
            </a:r>
            <a:endParaRPr lang="en-US" altLang="zh-CN" sz="3200" b="0" dirty="0" smtClean="0">
              <a:ea typeface="宋体" panose="02010600030101010101" pitchFamily="2" charset="-122"/>
            </a:endParaRPr>
          </a:p>
          <a:p>
            <a:pPr algn="l"/>
            <a:r>
              <a:rPr lang="en-US" altLang="zh-CN" sz="2800" i="1" dirty="0"/>
              <a:t>Discuss the following questions with your partner.</a:t>
            </a:r>
            <a:endParaRPr lang="zh-CN" altLang="zh-CN" sz="2800" dirty="0"/>
          </a:p>
          <a:p>
            <a:pPr algn="l"/>
            <a:r>
              <a:rPr lang="en-US" altLang="zh-CN" sz="2800" b="0" dirty="0"/>
              <a:t>(1) What is the function of exhibition decoration?</a:t>
            </a:r>
            <a:endParaRPr lang="zh-CN" altLang="zh-CN" sz="2800" b="0" dirty="0"/>
          </a:p>
          <a:p>
            <a:pPr algn="l"/>
            <a:r>
              <a:rPr lang="en-US" altLang="zh-CN" sz="2800" b="0" dirty="0"/>
              <a:t>(2) How should we make stand decoration?</a:t>
            </a:r>
            <a:endParaRPr lang="zh-CN" altLang="zh-CN" sz="2800" b="0" dirty="0"/>
          </a:p>
          <a:p>
            <a:pPr algn="l"/>
            <a:r>
              <a:rPr lang="en-US" altLang="zh-CN" sz="2800" b="0" dirty="0"/>
              <a:t>(3) What do you know about the following booth facilities? </a:t>
            </a:r>
            <a:endParaRPr lang="zh-CN" altLang="zh-CN" sz="2800" b="0" dirty="0"/>
          </a:p>
          <a:p>
            <a:pPr algn="l"/>
            <a:r>
              <a:rPr lang="zh-CN" altLang="zh-CN" sz="2800" dirty="0"/>
              <a:t>活动纸板</a:t>
            </a:r>
            <a:r>
              <a:rPr lang="en-US" altLang="zh-CN" sz="2800" dirty="0"/>
              <a:t> flip chart	</a:t>
            </a:r>
            <a:r>
              <a:rPr lang="zh-CN" altLang="zh-CN" sz="2800" dirty="0"/>
              <a:t>板架</a:t>
            </a:r>
            <a:r>
              <a:rPr lang="en-US" altLang="zh-CN" sz="2800" dirty="0"/>
              <a:t>easel</a:t>
            </a:r>
            <a:endParaRPr lang="zh-CN" altLang="zh-CN" sz="2800" dirty="0"/>
          </a:p>
          <a:p>
            <a:pPr algn="l"/>
            <a:r>
              <a:rPr lang="zh-CN" altLang="zh-CN" sz="2800" dirty="0"/>
              <a:t>投影设备</a:t>
            </a:r>
            <a:r>
              <a:rPr lang="en-US" altLang="zh-CN" sz="2800" dirty="0"/>
              <a:t> projector	</a:t>
            </a:r>
            <a:r>
              <a:rPr lang="zh-CN" altLang="zh-CN" sz="2800" dirty="0"/>
              <a:t>音响系统</a:t>
            </a:r>
            <a:r>
              <a:rPr lang="en-US" altLang="zh-CN" sz="2800" dirty="0"/>
              <a:t> audio-video equipment</a:t>
            </a:r>
            <a:endParaRPr lang="zh-CN" altLang="zh-CN" sz="2800" dirty="0"/>
          </a:p>
          <a:p>
            <a:pPr algn="l"/>
            <a:r>
              <a:rPr lang="zh-CN" altLang="zh-CN" sz="2800" dirty="0"/>
              <a:t>展架</a:t>
            </a:r>
            <a:r>
              <a:rPr lang="en-US" altLang="zh-CN" sz="2800" dirty="0"/>
              <a:t> shelf	</a:t>
            </a:r>
            <a:r>
              <a:rPr lang="zh-CN" altLang="zh-CN" sz="2800" dirty="0"/>
              <a:t>铭牌</a:t>
            </a:r>
            <a:r>
              <a:rPr lang="en-US" altLang="zh-CN" sz="2800" dirty="0"/>
              <a:t> badge</a:t>
            </a:r>
            <a:endParaRPr lang="zh-CN" altLang="zh-CN" sz="2800" dirty="0"/>
          </a:p>
          <a:p>
            <a:pPr algn="l"/>
            <a:r>
              <a:rPr lang="zh-CN" altLang="zh-CN" sz="2800" dirty="0"/>
              <a:t>射灯</a:t>
            </a:r>
            <a:r>
              <a:rPr lang="en-US" altLang="zh-CN" sz="2800" dirty="0"/>
              <a:t> spot light	</a:t>
            </a:r>
            <a:r>
              <a:rPr lang="zh-CN" altLang="zh-CN" sz="2800" dirty="0"/>
              <a:t>筒灯</a:t>
            </a:r>
            <a:r>
              <a:rPr lang="en-US" altLang="zh-CN" sz="2800" dirty="0"/>
              <a:t> barrel light</a:t>
            </a:r>
            <a:endParaRPr lang="zh-CN" altLang="zh-CN" sz="2800" dirty="0"/>
          </a:p>
          <a:p>
            <a:pPr algn="l"/>
            <a:r>
              <a:rPr lang="zh-CN" altLang="zh-CN" sz="2800" dirty="0"/>
              <a:t>折椅</a:t>
            </a:r>
            <a:r>
              <a:rPr lang="en-US" altLang="zh-CN" sz="2800" dirty="0"/>
              <a:t> flap seat	</a:t>
            </a:r>
            <a:r>
              <a:rPr lang="zh-CN" altLang="zh-CN" sz="2800" dirty="0"/>
              <a:t>插座</a:t>
            </a:r>
            <a:r>
              <a:rPr lang="en-US" altLang="zh-CN" sz="2800" dirty="0"/>
              <a:t> socket / outlet</a:t>
            </a:r>
            <a:endParaRPr lang="zh-CN" altLang="zh-CN" sz="2800" dirty="0"/>
          </a:p>
          <a:p>
            <a:pPr algn="l"/>
            <a:r>
              <a:rPr lang="zh-CN" altLang="zh-CN" sz="2800" dirty="0"/>
              <a:t>立式音响</a:t>
            </a:r>
            <a:r>
              <a:rPr lang="en-US" altLang="zh-CN" sz="2800" dirty="0"/>
              <a:t> stand speaker	</a:t>
            </a:r>
            <a:endParaRPr lang="en-US" altLang="zh-CN" sz="2800" dirty="0" smtClean="0"/>
          </a:p>
          <a:p>
            <a:pPr algn="l"/>
            <a:r>
              <a:rPr lang="zh-CN" altLang="zh-CN" sz="2800" dirty="0" smtClean="0"/>
              <a:t>公司</a:t>
            </a:r>
            <a:r>
              <a:rPr lang="zh-CN" altLang="zh-CN" sz="2800" dirty="0"/>
              <a:t>楣板</a:t>
            </a:r>
            <a:r>
              <a:rPr lang="en-US" altLang="zh-CN" sz="2800" dirty="0"/>
              <a:t> company fascia</a:t>
            </a:r>
            <a:endParaRPr lang="zh-CN" altLang="zh-CN" sz="2800" dirty="0"/>
          </a:p>
          <a:p>
            <a:pPr algn="l"/>
            <a:r>
              <a:rPr lang="en-US" altLang="zh-CN" sz="2800" b="0" dirty="0" smtClean="0"/>
              <a:t>.</a:t>
            </a:r>
            <a:endParaRPr lang="zh-CN" altLang="zh-CN" sz="2800" b="0" dirty="0"/>
          </a:p>
          <a:p>
            <a:pPr algn="l"/>
            <a:endParaRPr lang="zh-CN" altLang="zh-CN" sz="2800" dirty="0"/>
          </a:p>
        </p:txBody>
      </p:sp>
      <p:pic>
        <p:nvPicPr>
          <p:cNvPr id="17414" name="Picture 6" descr="2">
            <a:hlinkClick r:id="rId1" action="ppaction://hlinksldjump"/>
          </p:cNvPr>
          <p:cNvPicPr>
            <a:picLocks noChangeAspect="1"/>
          </p:cNvPicPr>
          <p:nvPr/>
        </p:nvPicPr>
        <p:blipFill>
          <a:blip r:embed="rId2"/>
          <a:stretch>
            <a:fillRect/>
          </a:stretch>
        </p:blipFill>
        <p:spPr>
          <a:xfrm>
            <a:off x="8064500" y="307054"/>
            <a:ext cx="887413" cy="1219200"/>
          </a:xfrm>
          <a:prstGeom prst="rect">
            <a:avLst/>
          </a:prstGeom>
          <a:noFill/>
          <a:ln w="9525">
            <a:noFill/>
          </a:ln>
        </p:spPr>
      </p:pic>
      <p:pic>
        <p:nvPicPr>
          <p:cNvPr id="17415" name="Picture 10" descr="imagesCA0Z1IZ3"/>
          <p:cNvPicPr>
            <a:picLocks noChangeAspect="1"/>
          </p:cNvPicPr>
          <p:nvPr/>
        </p:nvPicPr>
        <p:blipFill>
          <a:blip r:embed="rId3"/>
          <a:stretch>
            <a:fillRect/>
          </a:stretch>
        </p:blipFill>
        <p:spPr>
          <a:xfrm>
            <a:off x="0" y="3063875"/>
            <a:ext cx="533400" cy="533400"/>
          </a:xfrm>
          <a:prstGeom prst="rect">
            <a:avLst/>
          </a:prstGeom>
          <a:noFill/>
          <a:ln w="9525">
            <a:noFill/>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15074" name="Rectangle 2"/>
          <p:cNvSpPr>
            <a:spLocks noGrp="1" noChangeArrowheads="1"/>
          </p:cNvSpPr>
          <p:nvPr>
            <p:ph type="title"/>
          </p:nvPr>
        </p:nvSpPr>
        <p:spPr>
          <a:xfrm>
            <a:off x="595313" y="285750"/>
            <a:ext cx="8548688" cy="1011238"/>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zh-CN" sz="2800" b="1" i="0" u="none" strike="noStrike" kern="0" cap="none" spc="0" normalizeH="0" baseline="0" noProof="0" smtClean="0">
                <a:ln>
                  <a:noFill/>
                </a:ln>
                <a:solidFill>
                  <a:srgbClr val="1C1C1C"/>
                </a:solidFill>
                <a:effectLst>
                  <a:outerShdw blurRad="38100" dist="38100" dir="2700000" algn="tl">
                    <a:srgbClr val="C0C0C0"/>
                  </a:outerShdw>
                </a:effectLst>
                <a:uLnTx/>
                <a:uFillTx/>
                <a:latin typeface="+mj-lt"/>
                <a:ea typeface="宋体" panose="02010600030101010101" pitchFamily="2" charset="-122"/>
                <a:cs typeface="+mj-cs"/>
              </a:rPr>
            </a:br>
            <a:r>
              <a:rPr kumimoji="0" lang="en-US" altLang="zh-CN" sz="32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Module 1 </a:t>
            </a:r>
            <a:br>
              <a:rPr kumimoji="0" lang="en-US" altLang="zh-CN" sz="32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32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Services before an Exhibition</a:t>
            </a:r>
            <a:br>
              <a:rPr kumimoji="0" lang="en-US" altLang="zh-CN" sz="36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36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endParaRPr kumimoji="0" lang="en-US" altLang="zh-CN" sz="36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endParaRPr>
          </a:p>
        </p:txBody>
      </p:sp>
      <p:sp>
        <p:nvSpPr>
          <p:cNvPr id="515084" name="AutoShape 12"/>
          <p:cNvSpPr>
            <a:spLocks noChangeArrowheads="1"/>
          </p:cNvSpPr>
          <p:nvPr/>
        </p:nvSpPr>
        <p:spPr bwMode="gray">
          <a:xfrm>
            <a:off x="3992563" y="1209675"/>
            <a:ext cx="4532313"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13"/>
          <p:cNvSpPr/>
          <p:nvPr/>
        </p:nvSpPr>
        <p:spPr>
          <a:xfrm>
            <a:off x="5238750" y="1263650"/>
            <a:ext cx="2840038" cy="366713"/>
          </a:xfrm>
          <a:prstGeom prst="rect">
            <a:avLst/>
          </a:prstGeom>
          <a:noFill/>
          <a:ln w="9525">
            <a:noFill/>
          </a:ln>
        </p:spPr>
        <p:txBody>
          <a:bodyPr>
            <a:spAutoFit/>
          </a:bodyPr>
          <a:lstStyle/>
          <a:p>
            <a:pPr algn="l" eaLnBrk="0" hangingPunct="0"/>
            <a:r>
              <a:rPr lang="en-US" altLang="zh-CN" dirty="0">
                <a:latin typeface="Arial" panose="020B0604020202020204" pitchFamily="34" charset="0"/>
                <a:ea typeface="宋体" panose="02010600030101010101" pitchFamily="2" charset="-122"/>
                <a:hlinkClick r:id="rId1" action="ppaction://hlinksldjump"/>
              </a:rPr>
              <a:t>Learning Objectives</a:t>
            </a:r>
            <a:endParaRPr lang="en-US" altLang="zh-CN" dirty="0">
              <a:latin typeface="Arial" panose="020B0604020202020204" pitchFamily="34" charset="0"/>
              <a:ea typeface="宋体" panose="02010600030101010101" pitchFamily="2" charset="-122"/>
            </a:endParaRPr>
          </a:p>
        </p:txBody>
      </p:sp>
      <p:sp>
        <p:nvSpPr>
          <p:cNvPr id="515086" name="AutoShape 14"/>
          <p:cNvSpPr>
            <a:spLocks noChangeArrowheads="1"/>
          </p:cNvSpPr>
          <p:nvPr/>
        </p:nvSpPr>
        <p:spPr bwMode="gray">
          <a:xfrm>
            <a:off x="3992563" y="1874838"/>
            <a:ext cx="4532313"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15"/>
          <p:cNvSpPr/>
          <p:nvPr/>
        </p:nvSpPr>
        <p:spPr>
          <a:xfrm>
            <a:off x="5275263" y="1890713"/>
            <a:ext cx="2947987" cy="366712"/>
          </a:xfrm>
          <a:prstGeom prst="rect">
            <a:avLst/>
          </a:prstGeom>
          <a:noFill/>
          <a:ln w="9525">
            <a:noFill/>
          </a:ln>
        </p:spPr>
        <p:txBody>
          <a:bodyPr>
            <a:spAutoFit/>
          </a:bodyPr>
          <a:lstStyle/>
          <a:p>
            <a:pPr algn="l" eaLnBrk="0" hangingPunct="0"/>
            <a:r>
              <a:rPr lang="en-US" altLang="zh-CN" dirty="0">
                <a:latin typeface="Arial" panose="020B0604020202020204" pitchFamily="34" charset="0"/>
                <a:ea typeface="宋体" panose="02010600030101010101" pitchFamily="2" charset="-122"/>
                <a:hlinkClick r:id="" action="ppaction://noaction"/>
              </a:rPr>
              <a:t>Warm-up</a:t>
            </a:r>
            <a:endParaRPr lang="en-US" altLang="zh-CN" dirty="0">
              <a:latin typeface="Arial" panose="020B0604020202020204" pitchFamily="34" charset="0"/>
              <a:ea typeface="宋体" panose="02010600030101010101" pitchFamily="2" charset="-122"/>
            </a:endParaRPr>
          </a:p>
        </p:txBody>
      </p:sp>
      <p:sp>
        <p:nvSpPr>
          <p:cNvPr id="515088" name="AutoShape 16"/>
          <p:cNvSpPr>
            <a:spLocks noChangeArrowheads="1"/>
          </p:cNvSpPr>
          <p:nvPr/>
        </p:nvSpPr>
        <p:spPr bwMode="gray">
          <a:xfrm>
            <a:off x="3989388" y="2533650"/>
            <a:ext cx="4532313" cy="4349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5" name="Rectangle 17"/>
          <p:cNvSpPr/>
          <p:nvPr/>
        </p:nvSpPr>
        <p:spPr>
          <a:xfrm>
            <a:off x="4322763" y="2601913"/>
            <a:ext cx="3899535" cy="368300"/>
          </a:xfrm>
          <a:prstGeom prst="rect">
            <a:avLst/>
          </a:prstGeom>
          <a:noFill/>
          <a:ln w="9525">
            <a:noFill/>
          </a:ln>
        </p:spPr>
        <p:txBody>
          <a:bodyPr wrap="none">
            <a:spAutoFit/>
          </a:bodyPr>
          <a:lstStyle/>
          <a:p>
            <a:pPr algn="l" eaLnBrk="0" hangingPunct="0"/>
            <a:r>
              <a:rPr lang="en-US" altLang="zh-CN" dirty="0">
                <a:latin typeface="Arial" panose="020B0604020202020204" pitchFamily="34" charset="0"/>
                <a:ea typeface="宋体" panose="02010600030101010101" pitchFamily="2" charset="-122"/>
                <a:hlinkClick r:id="rId2" action="ppaction://hlinkpres?slideindex=1&amp;slidetitle="/>
              </a:rPr>
              <a:t>Task 1 Moving to Cloud Exhibition </a:t>
            </a:r>
            <a:endParaRPr lang="zh-CN" altLang="en-US" dirty="0">
              <a:latin typeface="Arial" panose="020B0604020202020204" pitchFamily="34" charset="0"/>
              <a:ea typeface="宋体" panose="02010600030101010101" pitchFamily="2" charset="-122"/>
            </a:endParaRPr>
          </a:p>
        </p:txBody>
      </p:sp>
      <p:sp>
        <p:nvSpPr>
          <p:cNvPr id="515090" name="Oval 18"/>
          <p:cNvSpPr>
            <a:spLocks noChangeArrowheads="1"/>
          </p:cNvSpPr>
          <p:nvPr/>
        </p:nvSpPr>
        <p:spPr bwMode="gray">
          <a:xfrm>
            <a:off x="3925888" y="1314450"/>
            <a:ext cx="203200" cy="201613"/>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1" name="Oval 19"/>
          <p:cNvSpPr>
            <a:spLocks noChangeArrowheads="1"/>
          </p:cNvSpPr>
          <p:nvPr/>
        </p:nvSpPr>
        <p:spPr bwMode="gray">
          <a:xfrm>
            <a:off x="3951288" y="201930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2" name="Oval 20"/>
          <p:cNvSpPr>
            <a:spLocks noChangeArrowheads="1"/>
          </p:cNvSpPr>
          <p:nvPr/>
        </p:nvSpPr>
        <p:spPr bwMode="gray">
          <a:xfrm>
            <a:off x="3937000" y="2649538"/>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3" name="AutoShape 21"/>
          <p:cNvSpPr>
            <a:spLocks noChangeArrowheads="1"/>
          </p:cNvSpPr>
          <p:nvPr/>
        </p:nvSpPr>
        <p:spPr bwMode="gray">
          <a:xfrm>
            <a:off x="3992563" y="3182938"/>
            <a:ext cx="4532313" cy="4349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0" name="Rectangle 22"/>
          <p:cNvSpPr/>
          <p:nvPr/>
        </p:nvSpPr>
        <p:spPr>
          <a:xfrm>
            <a:off x="3926205" y="3218180"/>
            <a:ext cx="4491038" cy="368300"/>
          </a:xfrm>
          <a:prstGeom prst="rect">
            <a:avLst/>
          </a:prstGeom>
          <a:noFill/>
          <a:ln w="9525">
            <a:noFill/>
          </a:ln>
        </p:spPr>
        <p:txBody>
          <a:bodyPr>
            <a:spAutoFit/>
          </a:bodyPr>
          <a:lstStyle/>
          <a:p>
            <a:r>
              <a:rPr lang="en-US" altLang="zh-CN" dirty="0">
                <a:latin typeface="Arial" panose="020B0604020202020204" pitchFamily="34" charset="0"/>
                <a:ea typeface="宋体" panose="02010600030101010101" pitchFamily="2" charset="-122"/>
                <a:hlinkClick r:id="rId2" action="ppaction://hlinkpres?slideindex=1&amp;slidetitle="/>
              </a:rPr>
              <a:t>Task 2 Building the Booth  </a:t>
            </a:r>
            <a:endParaRPr lang="en-US" altLang="zh-CN" dirty="0">
              <a:latin typeface="Arial" panose="020B0604020202020204" pitchFamily="34" charset="0"/>
              <a:ea typeface="宋体" panose="02010600030101010101" pitchFamily="2" charset="-122"/>
            </a:endParaRPr>
          </a:p>
        </p:txBody>
      </p:sp>
      <p:sp>
        <p:nvSpPr>
          <p:cNvPr id="515095" name="Oval 23"/>
          <p:cNvSpPr>
            <a:spLocks noChangeArrowheads="1"/>
          </p:cNvSpPr>
          <p:nvPr/>
        </p:nvSpPr>
        <p:spPr bwMode="gray">
          <a:xfrm>
            <a:off x="3952875" y="333375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6" name="AutoShape 24"/>
          <p:cNvSpPr>
            <a:spLocks noChangeArrowheads="1"/>
          </p:cNvSpPr>
          <p:nvPr/>
        </p:nvSpPr>
        <p:spPr bwMode="gray">
          <a:xfrm>
            <a:off x="3992563" y="3884613"/>
            <a:ext cx="4492625"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3" name="Rectangle 25"/>
          <p:cNvSpPr/>
          <p:nvPr/>
        </p:nvSpPr>
        <p:spPr>
          <a:xfrm>
            <a:off x="4632960" y="3927158"/>
            <a:ext cx="4665663" cy="368300"/>
          </a:xfrm>
          <a:prstGeom prst="rect">
            <a:avLst/>
          </a:prstGeom>
          <a:noFill/>
          <a:ln w="9525">
            <a:noFill/>
          </a:ln>
        </p:spPr>
        <p:txBody>
          <a:bodyPr>
            <a:spAutoFit/>
          </a:bodyPr>
          <a:lstStyle/>
          <a:p>
            <a:pPr algn="l" eaLnBrk="0" hangingPunct="0"/>
            <a:r>
              <a:rPr lang="en-US" altLang="zh-CN" dirty="0">
                <a:latin typeface="Arial" panose="020B0604020202020204" pitchFamily="34" charset="0"/>
                <a:ea typeface="宋体" panose="02010600030101010101" pitchFamily="2" charset="-122"/>
                <a:hlinkClick r:id="rId2" action="ppaction://hlinkpres?slideindex=1&amp;slidetitle="/>
              </a:rPr>
              <a:t>Task 3 Decorating the Booth</a:t>
            </a:r>
            <a:endParaRPr lang="en-US" altLang="zh-CN" dirty="0">
              <a:latin typeface="Arial" panose="020B0604020202020204" pitchFamily="34" charset="0"/>
              <a:ea typeface="宋体" panose="02010600030101010101" pitchFamily="2" charset="-122"/>
            </a:endParaRPr>
          </a:p>
        </p:txBody>
      </p:sp>
      <p:sp>
        <p:nvSpPr>
          <p:cNvPr id="515098" name="Oval 26"/>
          <p:cNvSpPr>
            <a:spLocks noChangeArrowheads="1"/>
          </p:cNvSpPr>
          <p:nvPr/>
        </p:nvSpPr>
        <p:spPr bwMode="gray">
          <a:xfrm>
            <a:off x="3898900" y="3987800"/>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15" name="Group 27"/>
          <p:cNvGrpSpPr/>
          <p:nvPr/>
        </p:nvGrpSpPr>
        <p:grpSpPr>
          <a:xfrm>
            <a:off x="828675" y="1222375"/>
            <a:ext cx="2373313" cy="4814888"/>
            <a:chOff x="192" y="1706"/>
            <a:chExt cx="1684" cy="1683"/>
          </a:xfrm>
        </p:grpSpPr>
        <p:sp>
          <p:nvSpPr>
            <p:cNvPr id="4126" name="Oval 28"/>
            <p:cNvSpPr/>
            <p:nvPr/>
          </p:nvSpPr>
          <p:spPr>
            <a:xfrm>
              <a:off x="192" y="1706"/>
              <a:ext cx="1684" cy="1683"/>
            </a:xfrm>
            <a:prstGeom prst="ellipse">
              <a:avLst/>
            </a:prstGeom>
            <a:solidFill>
              <a:srgbClr val="FF99CC"/>
            </a:solidFill>
            <a:ln w="38100">
              <a:noFill/>
            </a:ln>
          </p:spPr>
          <p:txBody>
            <a:bodyPr wrap="none" anchor="ctr">
              <a:spAutoFit/>
            </a:bodyPr>
            <a:lstStyle/>
            <a:p>
              <a:endParaRPr lang="zh-CN" altLang="en-US" dirty="0">
                <a:latin typeface="Arial" panose="020B0604020202020204" pitchFamily="34" charset="0"/>
                <a:ea typeface="宋体" panose="02010600030101010101" pitchFamily="2" charset="-122"/>
              </a:endParaRPr>
            </a:p>
          </p:txBody>
        </p:sp>
        <p:sp>
          <p:nvSpPr>
            <p:cNvPr id="4127" name="Oval 29"/>
            <p:cNvSpPr/>
            <p:nvPr/>
          </p:nvSpPr>
          <p:spPr>
            <a:xfrm>
              <a:off x="303" y="1740"/>
              <a:ext cx="1461" cy="1463"/>
            </a:xfrm>
            <a:prstGeom prst="ellipse">
              <a:avLst/>
            </a:prstGeom>
            <a:solidFill>
              <a:srgbClr val="FF99CC"/>
            </a:solidFill>
            <a:ln w="38100">
              <a:noFill/>
            </a:ln>
          </p:spPr>
          <p:txBody>
            <a:bodyPr anchor="ctr">
              <a:spAutoFit/>
            </a:bodyPr>
            <a:lstStyle/>
            <a:p>
              <a:endParaRPr lang="zh-CN" altLang="en-US" dirty="0">
                <a:latin typeface="Arial" panose="020B0604020202020204" pitchFamily="34" charset="0"/>
                <a:ea typeface="宋体" panose="02010600030101010101" pitchFamily="2" charset="-122"/>
              </a:endParaRPr>
            </a:p>
          </p:txBody>
        </p:sp>
        <p:sp>
          <p:nvSpPr>
            <p:cNvPr id="4128" name="Oval 30"/>
            <p:cNvSpPr/>
            <p:nvPr/>
          </p:nvSpPr>
          <p:spPr>
            <a:xfrm>
              <a:off x="288" y="1754"/>
              <a:ext cx="1461" cy="1462"/>
            </a:xfrm>
            <a:prstGeom prst="ellipse">
              <a:avLst/>
            </a:prstGeom>
            <a:solidFill>
              <a:srgbClr val="FF99CC">
                <a:alpha val="0"/>
              </a:srgbClr>
            </a:solidFill>
            <a:ln w="38100">
              <a:noFill/>
            </a:ln>
          </p:spPr>
          <p:txBody>
            <a:bodyPr anchor="ctr">
              <a:spAutoFit/>
            </a:bodyPr>
            <a:lstStyle/>
            <a:p>
              <a:endParaRPr lang="zh-CN" altLang="en-US" dirty="0">
                <a:latin typeface="Arial" panose="020B0604020202020204" pitchFamily="34" charset="0"/>
                <a:ea typeface="宋体" panose="02010600030101010101" pitchFamily="2" charset="-122"/>
              </a:endParaRPr>
            </a:p>
          </p:txBody>
        </p:sp>
        <p:sp>
          <p:nvSpPr>
            <p:cNvPr id="4129" name="Oval 31"/>
            <p:cNvSpPr/>
            <p:nvPr/>
          </p:nvSpPr>
          <p:spPr>
            <a:xfrm>
              <a:off x="375" y="1814"/>
              <a:ext cx="1317" cy="1316"/>
            </a:xfrm>
            <a:prstGeom prst="ellipse">
              <a:avLst/>
            </a:prstGeom>
            <a:solidFill>
              <a:srgbClr val="FF99CC"/>
            </a:solidFill>
            <a:ln w="38100">
              <a:noFill/>
            </a:ln>
          </p:spPr>
          <p:txBody>
            <a:bodyPr anchor="ctr">
              <a:spAutoFit/>
            </a:bodyPr>
            <a:lstStyle/>
            <a:p>
              <a:endParaRPr lang="zh-CN" altLang="en-US" dirty="0">
                <a:latin typeface="Arial" panose="020B0604020202020204" pitchFamily="34" charset="0"/>
                <a:ea typeface="宋体" panose="02010600030101010101" pitchFamily="2" charset="-122"/>
              </a:endParaRPr>
            </a:p>
          </p:txBody>
        </p:sp>
        <p:sp>
          <p:nvSpPr>
            <p:cNvPr id="4130" name="Oval 32"/>
            <p:cNvSpPr/>
            <p:nvPr/>
          </p:nvSpPr>
          <p:spPr>
            <a:xfrm>
              <a:off x="396" y="1835"/>
              <a:ext cx="1276" cy="1277"/>
            </a:xfrm>
            <a:prstGeom prst="ellipse">
              <a:avLst/>
            </a:prstGeom>
            <a:solidFill>
              <a:srgbClr val="FF99CC"/>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131" name="Oval 33"/>
            <p:cNvSpPr/>
            <p:nvPr/>
          </p:nvSpPr>
          <p:spPr>
            <a:xfrm>
              <a:off x="412" y="1842"/>
              <a:ext cx="1246" cy="1246"/>
            </a:xfrm>
            <a:prstGeom prst="ellipse">
              <a:avLst/>
            </a:prstGeom>
            <a:solidFill>
              <a:srgbClr val="FF99CC">
                <a:alpha val="0"/>
              </a:srgbClr>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132" name="Oval 34"/>
            <p:cNvSpPr/>
            <p:nvPr/>
          </p:nvSpPr>
          <p:spPr>
            <a:xfrm>
              <a:off x="426" y="1854"/>
              <a:ext cx="1184" cy="1164"/>
            </a:xfrm>
            <a:prstGeom prst="ellipse">
              <a:avLst/>
            </a:prstGeom>
            <a:solidFill>
              <a:srgbClr val="FF99CC">
                <a:alpha val="47842"/>
              </a:srgbClr>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133" name="Oval 35"/>
            <p:cNvSpPr/>
            <p:nvPr/>
          </p:nvSpPr>
          <p:spPr>
            <a:xfrm>
              <a:off x="480" y="1938"/>
              <a:ext cx="1053" cy="945"/>
            </a:xfrm>
            <a:prstGeom prst="ellipse">
              <a:avLst/>
            </a:prstGeom>
            <a:solidFill>
              <a:srgbClr val="FF99CC">
                <a:alpha val="38039"/>
              </a:srgbClr>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515108" name="Text Box 36"/>
            <p:cNvSpPr txBox="1">
              <a:spLocks noChangeArrowheads="1"/>
            </p:cNvSpPr>
            <p:nvPr/>
          </p:nvSpPr>
          <p:spPr bwMode="gray">
            <a:xfrm>
              <a:off x="383" y="2160"/>
              <a:ext cx="1297" cy="365"/>
            </a:xfrm>
            <a:prstGeom prst="rect">
              <a:avLst/>
            </a:prstGeom>
            <a:solidFill>
              <a:srgbClr val="FF99CC"/>
            </a:solidFill>
            <a:ln w="9525">
              <a:noFill/>
              <a:miter lim="800000"/>
            </a:ln>
            <a:effectLst/>
          </p:spPr>
          <p:txBody>
            <a:bodyPr>
              <a:spAutoFit/>
            </a:bodyPr>
            <a:lstStyle/>
            <a:p>
              <a:pPr marR="0" defTabSz="914400">
                <a:buClrTx/>
                <a:buSzTx/>
                <a:buFontTx/>
                <a:defRPr/>
              </a:pPr>
              <a:endParaRPr kumimoji="0" lang="en-US" altLang="zh-CN" sz="2800"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华文彩云" panose="02010800040101010101" pitchFamily="2" charset="-122"/>
                <a:cs typeface="+mn-cs"/>
              </a:endParaRPr>
            </a:p>
          </p:txBody>
        </p:sp>
      </p:grpSp>
      <p:sp>
        <p:nvSpPr>
          <p:cNvPr id="4116" name="TextBox 39"/>
          <p:cNvSpPr txBox="1"/>
          <p:nvPr/>
        </p:nvSpPr>
        <p:spPr>
          <a:xfrm>
            <a:off x="1031875" y="2617788"/>
            <a:ext cx="1855788" cy="915987"/>
          </a:xfrm>
          <a:prstGeom prst="rect">
            <a:avLst/>
          </a:prstGeom>
          <a:noFill/>
          <a:ln w="9525">
            <a:noFill/>
          </a:ln>
        </p:spPr>
        <p:txBody>
          <a:bodyPr>
            <a:spAutoFit/>
          </a:bodyPr>
          <a:lstStyle/>
          <a:p>
            <a:r>
              <a:rPr lang="en-US" altLang="zh-CN" dirty="0">
                <a:latin typeface="Arial" panose="020B0604020202020204" pitchFamily="34" charset="0"/>
                <a:ea typeface="宋体" panose="02010600030101010101" pitchFamily="2" charset="-122"/>
              </a:rPr>
              <a:t>Part 3</a:t>
            </a:r>
            <a:endParaRPr lang="en-US" altLang="zh-CN" dirty="0">
              <a:latin typeface="Arial" panose="020B0604020202020204" pitchFamily="34" charset="0"/>
              <a:ea typeface="宋体" panose="02010600030101010101" pitchFamily="2" charset="-122"/>
            </a:endParaRPr>
          </a:p>
          <a:p>
            <a:r>
              <a:rPr lang="en-US" altLang="zh-CN" dirty="0">
                <a:latin typeface="Arial" panose="020B0604020202020204" pitchFamily="34" charset="0"/>
                <a:ea typeface="宋体" panose="02010600030101010101" pitchFamily="2" charset="-122"/>
              </a:rPr>
              <a:t> Moving in an Exhibition</a:t>
            </a:r>
            <a:endParaRPr lang="zh-CN" altLang="en-US" dirty="0">
              <a:latin typeface="Arial" panose="020B0604020202020204" pitchFamily="34" charset="0"/>
              <a:ea typeface="宋体" panose="02010600030101010101" pitchFamily="2" charset="-122"/>
            </a:endParaRPr>
          </a:p>
        </p:txBody>
      </p:sp>
      <p:sp>
        <p:nvSpPr>
          <p:cNvPr id="41" name="AutoShape 24"/>
          <p:cNvSpPr>
            <a:spLocks noChangeArrowheads="1"/>
          </p:cNvSpPr>
          <p:nvPr/>
        </p:nvSpPr>
        <p:spPr bwMode="gray">
          <a:xfrm>
            <a:off x="3976688" y="5089843"/>
            <a:ext cx="4483100"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Oval 26"/>
          <p:cNvSpPr>
            <a:spLocks noChangeArrowheads="1"/>
          </p:cNvSpPr>
          <p:nvPr/>
        </p:nvSpPr>
        <p:spPr bwMode="gray">
          <a:xfrm>
            <a:off x="3857625" y="5240655"/>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9" name="Rectangle 15"/>
          <p:cNvSpPr/>
          <p:nvPr/>
        </p:nvSpPr>
        <p:spPr>
          <a:xfrm>
            <a:off x="4511675" y="5120005"/>
            <a:ext cx="2947988" cy="366713"/>
          </a:xfrm>
          <a:prstGeom prst="rect">
            <a:avLst/>
          </a:prstGeom>
          <a:noFill/>
          <a:ln w="9525">
            <a:noFill/>
          </a:ln>
        </p:spPr>
        <p:txBody>
          <a:bodyPr>
            <a:spAutoFit/>
          </a:bodyPr>
          <a:lstStyle/>
          <a:p>
            <a:pPr algn="l" eaLnBrk="0" hangingPunct="0"/>
            <a:r>
              <a:rPr lang="en-US" altLang="zh-CN" dirty="0">
                <a:latin typeface="Arial" panose="020B0604020202020204" pitchFamily="34" charset="0"/>
                <a:ea typeface="宋体" panose="02010600030101010101" pitchFamily="2" charset="-122"/>
                <a:hlinkClick r:id="rId2" action="ppaction://hlinkpres?slideindex=1&amp;slidetitle="/>
              </a:rPr>
              <a:t>Practical Training Project</a:t>
            </a:r>
            <a:endParaRPr lang="en-US" altLang="zh-CN" dirty="0">
              <a:latin typeface="黑体" panose="02010609060101010101" pitchFamily="2" charset="-122"/>
              <a:ea typeface="黑体" panose="02010609060101010101" pitchFamily="2" charset="-122"/>
            </a:endParaRPr>
          </a:p>
        </p:txBody>
      </p:sp>
      <p:sp>
        <p:nvSpPr>
          <p:cNvPr id="70" name="虚尾箭头 69"/>
          <p:cNvSpPr/>
          <p:nvPr/>
        </p:nvSpPr>
        <p:spPr bwMode="auto">
          <a:xfrm>
            <a:off x="2635250" y="1223963"/>
            <a:ext cx="123348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2" name="虚尾箭头 71"/>
          <p:cNvSpPr/>
          <p:nvPr/>
        </p:nvSpPr>
        <p:spPr bwMode="auto">
          <a:xfrm>
            <a:off x="2981325" y="1865313"/>
            <a:ext cx="977900"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3" name="虚尾箭头 72"/>
          <p:cNvSpPr/>
          <p:nvPr/>
        </p:nvSpPr>
        <p:spPr bwMode="auto">
          <a:xfrm>
            <a:off x="3160713" y="2514600"/>
            <a:ext cx="77628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4" name="虚尾箭头 73"/>
          <p:cNvSpPr/>
          <p:nvPr/>
        </p:nvSpPr>
        <p:spPr bwMode="auto">
          <a:xfrm>
            <a:off x="3213100" y="3217863"/>
            <a:ext cx="741363" cy="485775"/>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5" name="虚尾箭头 74"/>
          <p:cNvSpPr/>
          <p:nvPr/>
        </p:nvSpPr>
        <p:spPr bwMode="auto">
          <a:xfrm>
            <a:off x="3200400" y="3868738"/>
            <a:ext cx="73183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7" name="虚尾箭头 76"/>
          <p:cNvSpPr/>
          <p:nvPr/>
        </p:nvSpPr>
        <p:spPr bwMode="auto">
          <a:xfrm>
            <a:off x="2973388" y="5124768"/>
            <a:ext cx="919163"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 name="AutoShape 24"/>
          <p:cNvSpPr>
            <a:spLocks noChangeArrowheads="1"/>
          </p:cNvSpPr>
          <p:nvPr/>
        </p:nvSpPr>
        <p:spPr bwMode="gray">
          <a:xfrm>
            <a:off x="4101783" y="4501198"/>
            <a:ext cx="4483100"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Oval 26"/>
          <p:cNvSpPr>
            <a:spLocks noChangeArrowheads="1"/>
          </p:cNvSpPr>
          <p:nvPr/>
        </p:nvSpPr>
        <p:spPr bwMode="gray">
          <a:xfrm>
            <a:off x="3982720" y="4652010"/>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15"/>
          <p:cNvSpPr/>
          <p:nvPr/>
        </p:nvSpPr>
        <p:spPr>
          <a:xfrm>
            <a:off x="4636770" y="4531360"/>
            <a:ext cx="3585845" cy="368300"/>
          </a:xfrm>
          <a:prstGeom prst="rect">
            <a:avLst/>
          </a:prstGeom>
          <a:noFill/>
          <a:ln w="9525">
            <a:noFill/>
          </a:ln>
        </p:spPr>
        <p:txBody>
          <a:bodyPr wrap="square">
            <a:spAutoFit/>
          </a:bodyPr>
          <a:p>
            <a:pPr algn="l" eaLnBrk="0" hangingPunct="0"/>
            <a:r>
              <a:rPr lang="en-US" altLang="zh-CN" sz="1800" u="sng" dirty="0">
                <a:solidFill>
                  <a:srgbClr val="4582A7"/>
                </a:solidFill>
                <a:ea typeface="宋体" panose="02010600030101010101" pitchFamily="2" charset="-122"/>
                <a:sym typeface="+mn-ea"/>
              </a:rPr>
              <a:t>Task 4 Training Booth Staff</a:t>
            </a:r>
            <a:endParaRPr lang="en-US" altLang="zh-CN" sz="1800" u="sng" dirty="0">
              <a:solidFill>
                <a:srgbClr val="4582A7"/>
              </a:solidFill>
              <a:ea typeface="宋体" panose="02010600030101010101" pitchFamily="2" charset="-122"/>
              <a:sym typeface="+mn-ea"/>
            </a:endParaRPr>
          </a:p>
        </p:txBody>
      </p:sp>
      <p:sp>
        <p:nvSpPr>
          <p:cNvPr id="5" name="虚尾箭头 4"/>
          <p:cNvSpPr/>
          <p:nvPr/>
        </p:nvSpPr>
        <p:spPr bwMode="auto">
          <a:xfrm>
            <a:off x="3098483" y="4536123"/>
            <a:ext cx="919163"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a:t>
            </a:r>
            <a:r>
              <a:rPr lang="en-US" altLang="zh-CN" sz="2800" dirty="0" smtClean="0">
                <a:latin typeface="Arial" panose="020B0604020202020204" pitchFamily="34" charset="0"/>
                <a:ea typeface="宋体" panose="02010600030101010101" pitchFamily="2" charset="-122"/>
              </a:rPr>
              <a:t>3 </a:t>
            </a:r>
            <a:r>
              <a:rPr lang="en-US" altLang="zh-CN" sz="2800" dirty="0" smtClean="0"/>
              <a:t>Decorating </a:t>
            </a:r>
            <a:r>
              <a:rPr lang="en-US" altLang="zh-CN" sz="2800" dirty="0"/>
              <a:t>the </a:t>
            </a:r>
            <a:r>
              <a:rPr lang="en-US" altLang="zh-CN" sz="2800" dirty="0" smtClean="0"/>
              <a:t>Booth</a:t>
            </a:r>
            <a:endParaRPr lang="zh-CN" altLang="en-US" sz="3200" dirty="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8312" name="Rectangle 3"/>
          <p:cNvSpPr/>
          <p:nvPr/>
        </p:nvSpPr>
        <p:spPr>
          <a:xfrm>
            <a:off x="401637" y="648831"/>
            <a:ext cx="8860349" cy="5561469"/>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Arial" panose="020B0604020202020204" pitchFamily="34" charset="0"/>
                <a:ea typeface="宋体" panose="02010600030101010101" pitchFamily="2" charset="-122"/>
              </a:rPr>
              <a:t>Activity </a:t>
            </a:r>
            <a:r>
              <a:rPr lang="en-US" altLang="zh-CN" sz="2800" dirty="0" smtClean="0">
                <a:latin typeface="Arial" panose="020B0604020202020204" pitchFamily="34" charset="0"/>
                <a:ea typeface="宋体" panose="02010600030101010101" pitchFamily="2" charset="-122"/>
              </a:rPr>
              <a:t>2 </a:t>
            </a:r>
            <a:r>
              <a:rPr lang="en-US" altLang="zh-CN" sz="2800" dirty="0" smtClean="0"/>
              <a:t>Listening </a:t>
            </a:r>
            <a:r>
              <a:rPr lang="en-US" altLang="zh-CN" sz="3200" b="0" dirty="0" smtClean="0">
                <a:ea typeface="宋体" panose="02010600030101010101" pitchFamily="2" charset="-122"/>
              </a:rPr>
              <a:t>   </a:t>
            </a:r>
            <a:endParaRPr lang="en-US" altLang="zh-CN" sz="3200" b="0" dirty="0" smtClean="0">
              <a:ea typeface="宋体" panose="02010600030101010101" pitchFamily="2" charset="-122"/>
            </a:endParaRPr>
          </a:p>
          <a:p>
            <a:pPr algn="l"/>
            <a:r>
              <a:rPr lang="en-US" altLang="zh-CN" sz="2800" i="1" dirty="0"/>
              <a:t>Listen to the radio extract about decorating a special stand. Are the statements below true or false?</a:t>
            </a:r>
            <a:endParaRPr lang="zh-CN" altLang="zh-CN" sz="2800" dirty="0"/>
          </a:p>
          <a:p>
            <a:pPr algn="l"/>
            <a:r>
              <a:rPr lang="en-US" altLang="zh-CN" sz="2800" b="0" dirty="0"/>
              <a:t>(1) Only Mr. Bruce wants attractive draperies.</a:t>
            </a:r>
            <a:endParaRPr lang="zh-CN" altLang="zh-CN" sz="2800" b="0" dirty="0"/>
          </a:p>
          <a:p>
            <a:pPr algn="l"/>
            <a:r>
              <a:rPr lang="en-GB" altLang="zh-CN" sz="2800" b="0" dirty="0"/>
              <a:t>(2) </a:t>
            </a:r>
            <a:r>
              <a:rPr lang="en-US" altLang="zh-CN" sz="2800" b="0" dirty="0"/>
              <a:t>Ms. Lee believes display should be culturally acceptable.</a:t>
            </a:r>
            <a:endParaRPr lang="zh-CN" altLang="zh-CN" sz="2800" b="0" dirty="0"/>
          </a:p>
          <a:p>
            <a:pPr algn="l"/>
            <a:r>
              <a:rPr lang="en-US" altLang="zh-CN" sz="2800" b="0" dirty="0"/>
              <a:t>(3) Using some heavy colors and materials with good texture can be distinctive and noticeable.</a:t>
            </a:r>
            <a:endParaRPr lang="zh-CN" altLang="zh-CN" sz="2800" b="0" dirty="0"/>
          </a:p>
          <a:p>
            <a:pPr algn="l"/>
            <a:r>
              <a:rPr lang="en-US" altLang="zh-CN" sz="2800" b="0" dirty="0"/>
              <a:t>(4) </a:t>
            </a:r>
            <a:r>
              <a:rPr lang="en-US" altLang="zh-CN" sz="2800" b="0" dirty="0" err="1"/>
              <a:t>FanMan</a:t>
            </a:r>
            <a:r>
              <a:rPr lang="en-US" altLang="zh-CN" sz="2800" b="0" dirty="0"/>
              <a:t> Art &amp; Crafts Co. is the company which sells make-ups.</a:t>
            </a:r>
            <a:endParaRPr lang="zh-CN" altLang="zh-CN" sz="2800" b="0" dirty="0"/>
          </a:p>
          <a:p>
            <a:pPr algn="l"/>
            <a:endParaRPr lang="zh-CN" altLang="zh-CN" sz="2800" dirty="0"/>
          </a:p>
        </p:txBody>
      </p:sp>
      <p:pic>
        <p:nvPicPr>
          <p:cNvPr id="17414" name="Picture 6" descr="2">
            <a:hlinkClick r:id="rId1" action="ppaction://hlinksldjump"/>
          </p:cNvPr>
          <p:cNvPicPr>
            <a:picLocks noChangeAspect="1"/>
          </p:cNvPicPr>
          <p:nvPr/>
        </p:nvPicPr>
        <p:blipFill>
          <a:blip r:embed="rId2"/>
          <a:stretch>
            <a:fillRect/>
          </a:stretch>
        </p:blipFill>
        <p:spPr>
          <a:xfrm>
            <a:off x="8064500" y="307054"/>
            <a:ext cx="887413" cy="1219200"/>
          </a:xfrm>
          <a:prstGeom prst="rect">
            <a:avLst/>
          </a:prstGeom>
          <a:noFill/>
          <a:ln w="9525">
            <a:noFill/>
          </a:ln>
        </p:spPr>
      </p:pic>
      <p:pic>
        <p:nvPicPr>
          <p:cNvPr id="17415" name="Picture 10" descr="imagesCA0Z1IZ3"/>
          <p:cNvPicPr>
            <a:picLocks noChangeAspect="1"/>
          </p:cNvPicPr>
          <p:nvPr/>
        </p:nvPicPr>
        <p:blipFill>
          <a:blip r:embed="rId3"/>
          <a:stretch>
            <a:fillRect/>
          </a:stretch>
        </p:blipFill>
        <p:spPr>
          <a:xfrm>
            <a:off x="0" y="3063875"/>
            <a:ext cx="533400" cy="533400"/>
          </a:xfrm>
          <a:prstGeom prst="rect">
            <a:avLst/>
          </a:prstGeom>
          <a:noFill/>
          <a:ln w="9525">
            <a:noFill/>
          </a:ln>
        </p:spPr>
      </p:pic>
      <p:sp>
        <p:nvSpPr>
          <p:cNvPr id="11" name="矩形 10"/>
          <p:cNvSpPr/>
          <p:nvPr/>
        </p:nvSpPr>
        <p:spPr bwMode="auto">
          <a:xfrm>
            <a:off x="422784" y="5635113"/>
            <a:ext cx="5004621" cy="575187"/>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r>
              <a:rPr lang="en-US" altLang="zh-CN" sz="2800" dirty="0">
                <a:solidFill>
                  <a:srgbClr val="FF0000"/>
                </a:solidFill>
              </a:rPr>
              <a:t>(1) F  (2) T  (3) F  (4) T</a:t>
            </a:r>
            <a:endParaRPr lang="zh-CN" altLang="zh-CN" sz="2800" dirty="0">
              <a:solidFill>
                <a:srgbClr val="FF0000"/>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a:t>
            </a:r>
            <a:r>
              <a:rPr lang="en-US" altLang="zh-CN" sz="2800" dirty="0" smtClean="0">
                <a:latin typeface="Arial" panose="020B0604020202020204" pitchFamily="34" charset="0"/>
                <a:ea typeface="宋体" panose="02010600030101010101" pitchFamily="2" charset="-122"/>
              </a:rPr>
              <a:t>3 </a:t>
            </a:r>
            <a:r>
              <a:rPr lang="en-US" altLang="zh-CN" sz="2800" dirty="0" smtClean="0"/>
              <a:t>Decorating </a:t>
            </a:r>
            <a:r>
              <a:rPr lang="en-US" altLang="zh-CN" sz="2800" dirty="0"/>
              <a:t>the </a:t>
            </a:r>
            <a:r>
              <a:rPr lang="en-US" altLang="zh-CN" sz="2800" dirty="0" smtClean="0"/>
              <a:t>Booth</a:t>
            </a:r>
            <a:endParaRPr lang="zh-CN" altLang="en-US" sz="3200" dirty="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8312" name="Rectangle 3"/>
          <p:cNvSpPr/>
          <p:nvPr/>
        </p:nvSpPr>
        <p:spPr>
          <a:xfrm>
            <a:off x="401637" y="648831"/>
            <a:ext cx="8860349" cy="5561469"/>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Arial" panose="020B0604020202020204" pitchFamily="34" charset="0"/>
                <a:ea typeface="宋体" panose="02010600030101010101" pitchFamily="2" charset="-122"/>
              </a:rPr>
              <a:t>Activity </a:t>
            </a:r>
            <a:r>
              <a:rPr lang="en-US" altLang="zh-CN" sz="2800" dirty="0">
                <a:ea typeface="宋体" panose="02010600030101010101" pitchFamily="2" charset="-122"/>
              </a:rPr>
              <a:t>3</a:t>
            </a:r>
            <a:r>
              <a:rPr lang="en-US" altLang="zh-CN" sz="2800" dirty="0" smtClean="0">
                <a:latin typeface="Arial" panose="020B0604020202020204" pitchFamily="34" charset="0"/>
                <a:ea typeface="宋体" panose="02010600030101010101" pitchFamily="2" charset="-122"/>
              </a:rPr>
              <a:t> </a:t>
            </a:r>
            <a:r>
              <a:rPr lang="en-US" altLang="zh-CN" sz="2800" dirty="0" smtClean="0"/>
              <a:t>Reading </a:t>
            </a:r>
            <a:r>
              <a:rPr lang="en-US" altLang="zh-CN" sz="3200" b="0" dirty="0" smtClean="0">
                <a:ea typeface="宋体" panose="02010600030101010101" pitchFamily="2" charset="-122"/>
              </a:rPr>
              <a:t>   </a:t>
            </a:r>
            <a:endParaRPr lang="en-US" altLang="zh-CN" sz="3200" b="0" dirty="0" smtClean="0">
              <a:ea typeface="宋体" panose="02010600030101010101" pitchFamily="2" charset="-122"/>
            </a:endParaRPr>
          </a:p>
          <a:p>
            <a:pPr algn="l"/>
            <a:r>
              <a:rPr lang="en-US" altLang="zh-CN" sz="2400" b="0" i="1" u="sng" dirty="0"/>
              <a:t>Read the following passage about Exhibition Decoration and On-site Show Time. Are the statements below true or false?</a:t>
            </a:r>
            <a:endParaRPr lang="zh-CN" altLang="zh-CN" sz="2400" b="0" u="sng" dirty="0"/>
          </a:p>
          <a:p>
            <a:pPr algn="l"/>
            <a:r>
              <a:rPr lang="en-US" altLang="zh-CN" sz="2400" b="0" dirty="0"/>
              <a:t>(1) Decoration can make bigger space for the exhibition industry.</a:t>
            </a:r>
            <a:endParaRPr lang="zh-CN" altLang="zh-CN" sz="2400" b="0" dirty="0"/>
          </a:p>
          <a:p>
            <a:pPr algn="l"/>
            <a:r>
              <a:rPr lang="en-US" altLang="zh-CN" sz="2400" b="0" dirty="0"/>
              <a:t>(2) Modern exhibition decoration should be able to reveal the cultural feature of the company and its products.</a:t>
            </a:r>
            <a:endParaRPr lang="zh-CN" altLang="zh-CN" sz="2400" b="0" dirty="0"/>
          </a:p>
          <a:p>
            <a:pPr algn="l"/>
            <a:r>
              <a:rPr lang="en-US" altLang="zh-CN" sz="2400" b="0" dirty="0"/>
              <a:t>(3) The common method is only to give discount price for the aim of targeting customers.</a:t>
            </a:r>
            <a:endParaRPr lang="zh-CN" altLang="zh-CN" sz="2400" b="0" dirty="0"/>
          </a:p>
          <a:p>
            <a:pPr algn="l"/>
            <a:r>
              <a:rPr lang="en-US" altLang="zh-CN" sz="2400" b="0" dirty="0"/>
              <a:t>(4) It is useful to distribute items with the company’s data so that the company will be remembered.</a:t>
            </a:r>
            <a:endParaRPr lang="zh-CN" altLang="zh-CN" sz="2400" b="0" dirty="0"/>
          </a:p>
          <a:p>
            <a:pPr algn="l"/>
            <a:r>
              <a:rPr lang="en-US" altLang="zh-CN" sz="2400" b="0" dirty="0"/>
              <a:t>(5) Distributing no discount coupons valid for a specified time period after the show can also attract the eyes of exhibition attendees. </a:t>
            </a:r>
            <a:endParaRPr lang="zh-CN" altLang="zh-CN" sz="2400" b="0" dirty="0"/>
          </a:p>
          <a:p>
            <a:pPr algn="l"/>
            <a:endParaRPr lang="zh-CN" altLang="zh-CN" sz="2800" dirty="0"/>
          </a:p>
        </p:txBody>
      </p:sp>
      <p:pic>
        <p:nvPicPr>
          <p:cNvPr id="17414" name="Picture 6" descr="2">
            <a:hlinkClick r:id="rId1" action="ppaction://hlinksldjump"/>
          </p:cNvPr>
          <p:cNvPicPr>
            <a:picLocks noChangeAspect="1"/>
          </p:cNvPicPr>
          <p:nvPr/>
        </p:nvPicPr>
        <p:blipFill>
          <a:blip r:embed="rId2"/>
          <a:stretch>
            <a:fillRect/>
          </a:stretch>
        </p:blipFill>
        <p:spPr>
          <a:xfrm>
            <a:off x="8064500" y="307054"/>
            <a:ext cx="887413" cy="1219200"/>
          </a:xfrm>
          <a:prstGeom prst="rect">
            <a:avLst/>
          </a:prstGeom>
          <a:noFill/>
          <a:ln w="9525">
            <a:noFill/>
          </a:ln>
        </p:spPr>
      </p:pic>
      <p:pic>
        <p:nvPicPr>
          <p:cNvPr id="17415" name="Picture 10" descr="imagesCA0Z1IZ3"/>
          <p:cNvPicPr>
            <a:picLocks noChangeAspect="1"/>
          </p:cNvPicPr>
          <p:nvPr/>
        </p:nvPicPr>
        <p:blipFill>
          <a:blip r:embed="rId3"/>
          <a:stretch>
            <a:fillRect/>
          </a:stretch>
        </p:blipFill>
        <p:spPr>
          <a:xfrm>
            <a:off x="0" y="3063875"/>
            <a:ext cx="533400" cy="533400"/>
          </a:xfrm>
          <a:prstGeom prst="rect">
            <a:avLst/>
          </a:prstGeom>
          <a:noFill/>
          <a:ln w="9525">
            <a:noFill/>
          </a:ln>
        </p:spPr>
      </p:pic>
      <p:sp>
        <p:nvSpPr>
          <p:cNvPr id="11" name="矩形 10"/>
          <p:cNvSpPr/>
          <p:nvPr/>
        </p:nvSpPr>
        <p:spPr bwMode="auto">
          <a:xfrm>
            <a:off x="422784" y="5635113"/>
            <a:ext cx="5004621" cy="575187"/>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r>
              <a:rPr lang="en-US" altLang="zh-CN" sz="2800" dirty="0">
                <a:solidFill>
                  <a:srgbClr val="FF0000"/>
                </a:solidFill>
              </a:rPr>
              <a:t>(1) T  (2) T  (3) F  (4) T  (5) T</a:t>
            </a:r>
            <a:endParaRPr lang="zh-CN" altLang="zh-CN" sz="2800" dirty="0">
              <a:solidFill>
                <a:srgbClr val="FF0000"/>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355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a:t>
            </a:r>
            <a:r>
              <a:rPr lang="en-US" altLang="zh-CN" sz="3200" dirty="0" smtClean="0">
                <a:latin typeface="Times New Roman" panose="02020603050405020304" pitchFamily="18" charset="0"/>
                <a:ea typeface="宋体" panose="02010600030101010101" pitchFamily="2" charset="-122"/>
              </a:rPr>
              <a:t>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3556" name="Group 19"/>
          <p:cNvGrpSpPr/>
          <p:nvPr/>
        </p:nvGrpSpPr>
        <p:grpSpPr>
          <a:xfrm>
            <a:off x="1068388" y="630238"/>
            <a:ext cx="693737" cy="728662"/>
            <a:chOff x="802" y="845"/>
            <a:chExt cx="827" cy="826"/>
          </a:xfrm>
        </p:grpSpPr>
        <p:sp>
          <p:nvSpPr>
            <p:cNvPr id="2355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356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356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3557" name="Rectangle 3"/>
          <p:cNvSpPr/>
          <p:nvPr/>
        </p:nvSpPr>
        <p:spPr>
          <a:xfrm>
            <a:off x="554038" y="1139825"/>
            <a:ext cx="7104062" cy="425132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strenuous </a:t>
            </a:r>
            <a:r>
              <a:rPr lang="en-US" altLang="zh-CN" sz="3200" i="1" dirty="0">
                <a:solidFill>
                  <a:schemeClr val="accent1"/>
                </a:solidFill>
                <a:latin typeface="Arial" panose="020B0604020202020204" pitchFamily="34" charset="0"/>
                <a:ea typeface="宋体" panose="02010600030101010101" pitchFamily="2" charset="-122"/>
              </a:rPr>
              <a:t>adj.</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紧张的，费力的</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groom </a:t>
            </a:r>
            <a:r>
              <a:rPr lang="en-US" altLang="zh-CN" sz="3200" i="1" dirty="0">
                <a:solidFill>
                  <a:schemeClr val="accent1"/>
                </a:solidFill>
                <a:latin typeface="Arial" panose="020B0604020202020204" pitchFamily="34" charset="0"/>
                <a:ea typeface="宋体" panose="02010600030101010101" pitchFamily="2" charset="-122"/>
              </a:rPr>
              <a:t>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整饰，推荐</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trim v</a:t>
            </a:r>
            <a:r>
              <a:rPr lang="en-US" altLang="zh-CN" sz="3200" i="1" dirty="0">
                <a:solidFill>
                  <a:schemeClr val="accent1"/>
                </a:solidFill>
                <a:latin typeface="Arial" panose="020B0604020202020204" pitchFamily="34" charset="0"/>
                <a:ea typeface="宋体" panose="02010600030101010101" pitchFamily="2" charset="-122"/>
              </a:rPr>
              <a:t>.</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修剪，整理</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optionally </a:t>
            </a:r>
            <a:r>
              <a:rPr lang="en-US" altLang="zh-CN" sz="3200" i="1" dirty="0">
                <a:solidFill>
                  <a:schemeClr val="accent1"/>
                </a:solidFill>
                <a:latin typeface="Arial" panose="020B0604020202020204" pitchFamily="34" charset="0"/>
                <a:ea typeface="宋体" panose="02010600030101010101" pitchFamily="2" charset="-122"/>
              </a:rPr>
              <a:t>adv. </a:t>
            </a:r>
            <a:r>
              <a:rPr lang="zh-CN" altLang="en-US" sz="3200" dirty="0">
                <a:solidFill>
                  <a:schemeClr val="accent1"/>
                </a:solidFill>
                <a:latin typeface="Arial" panose="020B0604020202020204" pitchFamily="34" charset="0"/>
                <a:ea typeface="宋体" panose="02010600030101010101" pitchFamily="2" charset="-122"/>
              </a:rPr>
              <a:t>随意地</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polish </a:t>
            </a:r>
            <a:r>
              <a:rPr lang="en-US" altLang="zh-CN" sz="3200" i="1" dirty="0">
                <a:solidFill>
                  <a:schemeClr val="accent1"/>
                </a:solidFill>
                <a:latin typeface="Arial" panose="020B0604020202020204" pitchFamily="34" charset="0"/>
                <a:ea typeface="宋体" panose="02010600030101010101" pitchFamily="2" charset="-122"/>
              </a:rPr>
              <a:t>v. </a:t>
            </a:r>
            <a:r>
              <a:rPr lang="zh-CN" altLang="en-US" sz="3200" dirty="0">
                <a:solidFill>
                  <a:schemeClr val="accent1"/>
                </a:solidFill>
                <a:latin typeface="Arial" panose="020B0604020202020204" pitchFamily="34" charset="0"/>
                <a:ea typeface="宋体" panose="02010600030101010101" pitchFamily="2" charset="-122"/>
              </a:rPr>
              <a:t>擦亮，变光滑</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gaudy </a:t>
            </a:r>
            <a:r>
              <a:rPr lang="en-US" altLang="zh-CN" sz="3200" i="1" dirty="0">
                <a:solidFill>
                  <a:schemeClr val="accent1"/>
                </a:solidFill>
                <a:latin typeface="Arial" panose="020B0604020202020204" pitchFamily="34" charset="0"/>
                <a:ea typeface="宋体" panose="02010600030101010101" pitchFamily="2" charset="-122"/>
              </a:rPr>
              <a:t>adj. </a:t>
            </a:r>
            <a:r>
              <a:rPr lang="zh-CN" altLang="en-US" sz="3200" dirty="0">
                <a:solidFill>
                  <a:schemeClr val="accent1"/>
                </a:solidFill>
                <a:latin typeface="Arial" panose="020B0604020202020204" pitchFamily="34" charset="0"/>
                <a:ea typeface="宋体" panose="02010600030101010101" pitchFamily="2" charset="-122"/>
              </a:rPr>
              <a:t>华而不实的，俗丽的</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mint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薄荷</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represent </a:t>
            </a:r>
            <a:r>
              <a:rPr lang="en-US" altLang="zh-CN" sz="3200" i="1" dirty="0">
                <a:solidFill>
                  <a:schemeClr val="accent1"/>
                </a:solidFill>
                <a:latin typeface="Arial" panose="020B0604020202020204" pitchFamily="34" charset="0"/>
                <a:ea typeface="宋体" panose="02010600030101010101" pitchFamily="2" charset="-122"/>
              </a:rPr>
              <a:t>v. </a:t>
            </a:r>
            <a:r>
              <a:rPr lang="zh-CN" altLang="en-US" sz="3200" dirty="0">
                <a:solidFill>
                  <a:schemeClr val="accent1"/>
                </a:solidFill>
                <a:latin typeface="Arial" panose="020B0604020202020204" pitchFamily="34" charset="0"/>
                <a:ea typeface="宋体" panose="02010600030101010101" pitchFamily="2" charset="-122"/>
              </a:rPr>
              <a:t>代表，表现</a:t>
            </a:r>
            <a:endParaRPr lang="zh-CN" altLang="en-US" sz="3200" dirty="0">
              <a:solidFill>
                <a:schemeClr val="accent1"/>
              </a:solidFill>
              <a:latin typeface="Arial" panose="020B0604020202020204" pitchFamily="34" charset="0"/>
              <a:ea typeface="宋体" panose="02010600030101010101" pitchFamily="2" charset="-122"/>
            </a:endParaRPr>
          </a:p>
        </p:txBody>
      </p:sp>
      <p:pic>
        <p:nvPicPr>
          <p:cNvPr id="23558" name="Picture 6" descr="2">
            <a:hlinkClick r:id="rId1" action="ppaction://hlinksldjump"/>
          </p:cNvPr>
          <p:cNvPicPr>
            <a:picLocks noChangeAspect="1"/>
          </p:cNvPicPr>
          <p:nvPr/>
        </p:nvPicPr>
        <p:blipFill>
          <a:blip r:embed="rId2"/>
          <a:stretch>
            <a:fillRect/>
          </a:stretch>
        </p:blipFill>
        <p:spPr>
          <a:xfrm>
            <a:off x="7696200" y="30988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4579"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4580" name="Group 19"/>
          <p:cNvGrpSpPr/>
          <p:nvPr/>
        </p:nvGrpSpPr>
        <p:grpSpPr>
          <a:xfrm>
            <a:off x="1068388" y="630238"/>
            <a:ext cx="693737" cy="728662"/>
            <a:chOff x="802" y="845"/>
            <a:chExt cx="827" cy="826"/>
          </a:xfrm>
        </p:grpSpPr>
        <p:sp>
          <p:nvSpPr>
            <p:cNvPr id="2458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458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458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4581" name="Rectangle 3"/>
          <p:cNvSpPr/>
          <p:nvPr/>
        </p:nvSpPr>
        <p:spPr>
          <a:xfrm>
            <a:off x="115570" y="1029970"/>
            <a:ext cx="9144635" cy="479742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Times New Roman" panose="02020603050405020304" pitchFamily="18" charset="0"/>
                <a:ea typeface="宋体" panose="02010600030101010101" pitchFamily="2" charset="-122"/>
              </a:rPr>
              <a:t>Activity 1 Vocabulary </a:t>
            </a:r>
            <a:endParaRPr lang="en-US" altLang="zh-CN"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latin typeface="Times New Roman" panose="02020603050405020304" pitchFamily="18" charset="0"/>
                <a:ea typeface="宋体" panose="02010600030101010101" pitchFamily="2" charset="-122"/>
              </a:rPr>
              <a:t>Match the words on the left with their proper meanings on the right.</a:t>
            </a:r>
            <a:endParaRPr lang="zh-CN" altLang="zh-CN"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(1) appearance             a. requiring great effort or energy</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(2) uniform                   b. exceptionally good of its kind</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(3) possibility                c. to do ,use, or stress to excess</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(4) optionally                d. to counsel or advise</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(5) recommend              e. the  exchange of thoughts, or         information, as by speech, signals, writing, or behavior</a:t>
            </a:r>
            <a:endParaRPr lang="zh-CN" altLang="en-US" sz="2800" dirty="0">
              <a:solidFill>
                <a:schemeClr val="accent1"/>
              </a:solidFill>
              <a:latin typeface="Times New Roman" panose="02020603050405020304" pitchFamily="18" charset="0"/>
              <a:ea typeface="宋体" panose="02010600030101010101" pitchFamily="2" charset="-122"/>
            </a:endParaRPr>
          </a:p>
        </p:txBody>
      </p:sp>
      <p:pic>
        <p:nvPicPr>
          <p:cNvPr id="24582" name="Picture 6" descr="2">
            <a:hlinkClick r:id="rId1" action="ppaction://hlinksldjump"/>
          </p:cNvPr>
          <p:cNvPicPr>
            <a:picLocks noChangeAspect="1"/>
          </p:cNvPicPr>
          <p:nvPr/>
        </p:nvPicPr>
        <p:blipFill>
          <a:blip r:embed="rId2"/>
          <a:stretch>
            <a:fillRect/>
          </a:stretch>
        </p:blipFill>
        <p:spPr>
          <a:xfrm>
            <a:off x="4449445" y="5827395"/>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5603"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a:t>
            </a:r>
            <a:r>
              <a:rPr lang="en-US" altLang="zh-CN" sz="3200" dirty="0" smtClean="0">
                <a:latin typeface="Times New Roman" panose="02020603050405020304" pitchFamily="18" charset="0"/>
                <a:ea typeface="宋体" panose="02010600030101010101" pitchFamily="2" charset="-122"/>
              </a:rPr>
              <a:t>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5604" name="Group 19"/>
          <p:cNvGrpSpPr/>
          <p:nvPr/>
        </p:nvGrpSpPr>
        <p:grpSpPr>
          <a:xfrm>
            <a:off x="1068388" y="630238"/>
            <a:ext cx="693737" cy="728662"/>
            <a:chOff x="802" y="845"/>
            <a:chExt cx="827" cy="826"/>
          </a:xfrm>
        </p:grpSpPr>
        <p:sp>
          <p:nvSpPr>
            <p:cNvPr id="2560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560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561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109576" name="Rectangle 3"/>
          <p:cNvSpPr/>
          <p:nvPr/>
        </p:nvSpPr>
        <p:spPr>
          <a:xfrm>
            <a:off x="249238" y="1235075"/>
            <a:ext cx="8894762" cy="404177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(6) communication     f. left to choice. Not compulsory</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(7) appropriate            g. a superficial aspect</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(8) excellent                  h. a distinctive set of clothes that intend to identify its wearers as members of a specific group</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(9) overdo                     i. the state or fact of being possible</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2800" dirty="0">
                <a:solidFill>
                  <a:schemeClr val="accent1"/>
                </a:solidFill>
                <a:latin typeface="Times New Roman" panose="02020603050405020304" pitchFamily="18" charset="0"/>
                <a:ea typeface="宋体" panose="02010600030101010101" pitchFamily="2" charset="-122"/>
              </a:rPr>
              <a:t>(10) </a:t>
            </a:r>
            <a:r>
              <a:rPr lang="en-US" altLang="zh-CN" sz="2800" dirty="0">
                <a:solidFill>
                  <a:schemeClr val="accent1"/>
                </a:solidFill>
                <a:latin typeface="Times New Roman" panose="02020603050405020304" pitchFamily="18" charset="0"/>
                <a:ea typeface="宋体" panose="02010600030101010101" pitchFamily="2" charset="-122"/>
              </a:rPr>
              <a:t>strenuous</a:t>
            </a:r>
            <a:r>
              <a:rPr lang="zh-CN" altLang="zh-CN" sz="2800" dirty="0">
                <a:solidFill>
                  <a:schemeClr val="accent1"/>
                </a:solidFill>
                <a:latin typeface="Times New Roman" panose="02020603050405020304" pitchFamily="18" charset="0"/>
                <a:ea typeface="宋体" panose="02010600030101010101" pitchFamily="2" charset="-122"/>
              </a:rPr>
              <a:t>              j. suitable for a particular person, condition, or place</a:t>
            </a:r>
            <a:endParaRPr lang="zh-CN"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3200" dirty="0">
                <a:latin typeface="Arial" panose="020B0604020202020204" pitchFamily="34" charset="0"/>
                <a:ea typeface="宋体" panose="02010600030101010101" pitchFamily="2" charset="-122"/>
              </a:rPr>
              <a:t>(1)g    (2)h    (3) i    (4)f   (5)d   </a:t>
            </a:r>
            <a:endParaRPr lang="zh-CN" altLang="zh-CN" sz="3200" dirty="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zh-CN" sz="3200" dirty="0">
                <a:latin typeface="Arial" panose="020B0604020202020204" pitchFamily="34" charset="0"/>
                <a:ea typeface="宋体" panose="02010600030101010101" pitchFamily="2" charset="-122"/>
              </a:rPr>
              <a:t>(6) e    (7)j     (8)b   (9)c   (10)a</a:t>
            </a:r>
            <a:endParaRPr lang="zh-CN"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zh-CN" altLang="en-US" sz="2400" dirty="0">
              <a:latin typeface="Times New Roman" panose="02020603050405020304" pitchFamily="18" charset="0"/>
              <a:ea typeface="宋体" panose="02010600030101010101" pitchFamily="2" charset="-122"/>
            </a:endParaRPr>
          </a:p>
        </p:txBody>
      </p:sp>
      <p:pic>
        <p:nvPicPr>
          <p:cNvPr id="25606" name="Picture 6" descr="2">
            <a:hlinkClick r:id="rId1" action="ppaction://hlinksldjump"/>
          </p:cNvPr>
          <p:cNvPicPr>
            <a:picLocks noChangeAspect="1"/>
          </p:cNvPicPr>
          <p:nvPr/>
        </p:nvPicPr>
        <p:blipFill>
          <a:blip r:embed="rId2"/>
          <a:stretch>
            <a:fillRect/>
          </a:stretch>
        </p:blipFill>
        <p:spPr>
          <a:xfrm>
            <a:off x="8256588" y="5099050"/>
            <a:ext cx="887412" cy="1219200"/>
          </a:xfrm>
          <a:prstGeom prst="rect">
            <a:avLst/>
          </a:prstGeom>
          <a:noFill/>
          <a:ln w="9525">
            <a:noFill/>
          </a:ln>
        </p:spPr>
      </p:pic>
      <p:pic>
        <p:nvPicPr>
          <p:cNvPr id="25607" name="Picture 10" descr="imagesCA0Z1IZ3"/>
          <p:cNvPicPr>
            <a:picLocks noChangeAspect="1"/>
          </p:cNvPicPr>
          <p:nvPr/>
        </p:nvPicPr>
        <p:blipFill>
          <a:blip r:embed="rId3"/>
          <a:stretch>
            <a:fillRect/>
          </a:stretch>
        </p:blipFill>
        <p:spPr>
          <a:xfrm>
            <a:off x="0" y="5064125"/>
            <a:ext cx="495300" cy="495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9576">
                                            <p:txEl>
                                              <p:pRg st="5" end="5"/>
                                            </p:txEl>
                                          </p:spTgt>
                                        </p:tgtEl>
                                        <p:attrNameLst>
                                          <p:attrName>style.visibility</p:attrName>
                                        </p:attrNameLst>
                                      </p:cBhvr>
                                      <p:to>
                                        <p:strVal val="visible"/>
                                      </p:to>
                                    </p:set>
                                    <p:anim calcmode="lin" valueType="num">
                                      <p:cBhvr additive="base">
                                        <p:cTn id="7" dur="500" fill="hold"/>
                                        <p:tgtEl>
                                          <p:spTgt spid="109576">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576">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9576">
                                            <p:txEl>
                                              <p:pRg st="6" end="6"/>
                                            </p:txEl>
                                          </p:spTgt>
                                        </p:tgtEl>
                                        <p:attrNameLst>
                                          <p:attrName>style.visibility</p:attrName>
                                        </p:attrNameLst>
                                      </p:cBhvr>
                                      <p:to>
                                        <p:strVal val="visible"/>
                                      </p:to>
                                    </p:set>
                                    <p:anim calcmode="lin" valueType="num">
                                      <p:cBhvr additive="base">
                                        <p:cTn id="11" dur="500" fill="hold"/>
                                        <p:tgtEl>
                                          <p:spTgt spid="109576">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957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6627"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a:t>
            </a:r>
            <a:r>
              <a:rPr lang="en-US" altLang="zh-CN" sz="3200" dirty="0" smtClean="0">
                <a:latin typeface="Times New Roman" panose="02020603050405020304" pitchFamily="18" charset="0"/>
                <a:ea typeface="宋体" panose="02010600030101010101" pitchFamily="2" charset="-122"/>
              </a:rPr>
              <a:t>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6628" name="Group 19"/>
          <p:cNvGrpSpPr/>
          <p:nvPr/>
        </p:nvGrpSpPr>
        <p:grpSpPr>
          <a:xfrm>
            <a:off x="1068388" y="630238"/>
            <a:ext cx="693737" cy="728662"/>
            <a:chOff x="802" y="845"/>
            <a:chExt cx="827" cy="826"/>
          </a:xfrm>
        </p:grpSpPr>
        <p:sp>
          <p:nvSpPr>
            <p:cNvPr id="2663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663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663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6629" name="Rectangle 3"/>
          <p:cNvSpPr/>
          <p:nvPr/>
        </p:nvSpPr>
        <p:spPr>
          <a:xfrm>
            <a:off x="0" y="1139825"/>
            <a:ext cx="8820150" cy="491807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Times New Roman" panose="02020603050405020304" pitchFamily="18" charset="0"/>
                <a:ea typeface="宋体" panose="02010600030101010101" pitchFamily="2" charset="-122"/>
              </a:rPr>
              <a:t>Activity 2 Listening </a:t>
            </a:r>
            <a:endParaRPr lang="en-US" altLang="zh-CN"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latin typeface="Times New Roman" panose="02020603050405020304" pitchFamily="18" charset="0"/>
                <a:ea typeface="宋体" panose="02010600030101010101" pitchFamily="2" charset="-122"/>
              </a:rPr>
              <a:t>   Listen to a radio extract on the job of salespeople. Fill in the blanks with missing words or sentences</a:t>
            </a:r>
            <a:r>
              <a:rPr lang="en-US" altLang="zh-CN" sz="2800" dirty="0" smtClean="0">
                <a:latin typeface="Times New Roman" panose="02020603050405020304" pitchFamily="18" charset="0"/>
                <a:ea typeface="宋体" panose="02010600030101010101" pitchFamily="2" charset="-122"/>
              </a:rPr>
              <a:t>.</a:t>
            </a:r>
            <a:endParaRPr lang="en-US" altLang="zh-CN" sz="2800" dirty="0" smtClean="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pPr>
            <a:r>
              <a:rPr lang="en-US" altLang="zh-CN" sz="2800" dirty="0"/>
              <a:t>In order to have the exhibitors </a:t>
            </a:r>
            <a:r>
              <a:rPr lang="en-US" altLang="zh-CN" sz="2800" u="sng" dirty="0"/>
              <a:t>know</a:t>
            </a:r>
            <a:r>
              <a:rPr lang="en-US" altLang="zh-CN" sz="2800" dirty="0"/>
              <a:t> about the (1)_______ </a:t>
            </a:r>
            <a:r>
              <a:rPr lang="en-US" altLang="zh-CN" sz="2800" dirty="0" smtClean="0"/>
              <a:t>   show</a:t>
            </a:r>
            <a:r>
              <a:rPr lang="en-US" altLang="zh-CN" sz="2800" dirty="0"/>
              <a:t>, salespeople must regularly show updates</a:t>
            </a:r>
            <a:r>
              <a:rPr lang="zh-CN" altLang="zh-CN" sz="2800" dirty="0"/>
              <a:t>—</a:t>
            </a:r>
            <a:r>
              <a:rPr lang="en-US" altLang="zh-CN" sz="2800" dirty="0"/>
              <a:t>a kind of (2)___________, to the participants, thus making them feel assured that it is a (3)</a:t>
            </a:r>
            <a:r>
              <a:rPr lang="zh-CN" altLang="zh-CN" sz="2800" u="sng" dirty="0"/>
              <a:t>　　　　</a:t>
            </a:r>
            <a:r>
              <a:rPr lang="en-US" altLang="zh-CN" sz="2800" dirty="0"/>
              <a:t> show that they have take in and that they have received professional service.</a:t>
            </a:r>
            <a:endParaRPr lang="zh-CN" altLang="zh-CN" sz="2800" dirty="0"/>
          </a:p>
          <a:p>
            <a:pPr marL="609600" indent="-609600" algn="l" eaLnBrk="0" hangingPunct="0">
              <a:spcBef>
                <a:spcPct val="20000"/>
              </a:spcBef>
              <a:buSzPct val="85000"/>
              <a:buFont typeface="Wingdings" panose="05000000000000000000" pitchFamily="2" charset="2"/>
            </a:pPr>
            <a:endParaRPr lang="en-US" altLang="zh-CN" sz="2800" dirty="0">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dirty="0">
                <a:solidFill>
                  <a:schemeClr val="accent1"/>
                </a:solidFill>
                <a:latin typeface="Times New Roman" panose="02020603050405020304" pitchFamily="18" charset="0"/>
                <a:ea typeface="宋体" panose="02010600030101010101" pitchFamily="2" charset="-122"/>
              </a:rPr>
              <a:t>   </a:t>
            </a:r>
            <a:endParaRPr lang="zh-CN" altLang="en-US" sz="3200" dirty="0">
              <a:solidFill>
                <a:schemeClr val="accent1"/>
              </a:solidFill>
              <a:latin typeface="Times New Roman" panose="02020603050405020304" pitchFamily="18" charset="0"/>
              <a:ea typeface="宋体" panose="02010600030101010101" pitchFamily="2" charset="-122"/>
            </a:endParaRPr>
          </a:p>
        </p:txBody>
      </p:sp>
      <p:pic>
        <p:nvPicPr>
          <p:cNvPr id="26630" name="Picture 6" descr="2">
            <a:hlinkClick r:id="rId1" action="ppaction://hlinksldjump"/>
          </p:cNvPr>
          <p:cNvPicPr>
            <a:picLocks noChangeAspect="1"/>
          </p:cNvPicPr>
          <p:nvPr/>
        </p:nvPicPr>
        <p:blipFill>
          <a:blip r:embed="rId2"/>
          <a:stretch>
            <a:fillRect/>
          </a:stretch>
        </p:blipFill>
        <p:spPr>
          <a:xfrm>
            <a:off x="8020050" y="4127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7651"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a:t>
            </a:r>
            <a:r>
              <a:rPr lang="en-US" altLang="zh-CN" sz="3200" dirty="0" smtClean="0">
                <a:latin typeface="Times New Roman" panose="02020603050405020304" pitchFamily="18" charset="0"/>
                <a:ea typeface="宋体" panose="02010600030101010101" pitchFamily="2" charset="-122"/>
              </a:rPr>
              <a:t>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7652" name="Group 19"/>
          <p:cNvGrpSpPr/>
          <p:nvPr/>
        </p:nvGrpSpPr>
        <p:grpSpPr>
          <a:xfrm>
            <a:off x="1068388" y="630238"/>
            <a:ext cx="693737" cy="728662"/>
            <a:chOff x="802" y="845"/>
            <a:chExt cx="827" cy="826"/>
          </a:xfrm>
        </p:grpSpPr>
        <p:sp>
          <p:nvSpPr>
            <p:cNvPr id="2766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766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766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7653" name="Rectangle 3"/>
          <p:cNvSpPr/>
          <p:nvPr/>
        </p:nvSpPr>
        <p:spPr>
          <a:xfrm>
            <a:off x="323850" y="996333"/>
            <a:ext cx="8820150" cy="5718175"/>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buChar char="£"/>
            </a:pPr>
            <a:endParaRPr lang="zh-CN" altLang="en-US" sz="2800" dirty="0">
              <a:solidFill>
                <a:schemeClr val="accent1"/>
              </a:solidFill>
              <a:latin typeface="Times New Roman" panose="02020603050405020304" pitchFamily="18" charset="0"/>
              <a:ea typeface="宋体" panose="02010600030101010101" pitchFamily="2" charset="-122"/>
            </a:endParaRPr>
          </a:p>
        </p:txBody>
      </p:sp>
      <p:pic>
        <p:nvPicPr>
          <p:cNvPr id="27654" name="Picture 6" descr="2">
            <a:hlinkClick r:id="rId1" action="ppaction://hlinksldjump"/>
          </p:cNvPr>
          <p:cNvPicPr>
            <a:picLocks noChangeAspect="1"/>
          </p:cNvPicPr>
          <p:nvPr/>
        </p:nvPicPr>
        <p:blipFill>
          <a:blip r:embed="rId2"/>
          <a:stretch>
            <a:fillRect/>
          </a:stretch>
        </p:blipFill>
        <p:spPr>
          <a:xfrm>
            <a:off x="8256588" y="0"/>
            <a:ext cx="887412" cy="1219200"/>
          </a:xfrm>
          <a:prstGeom prst="rect">
            <a:avLst/>
          </a:prstGeom>
          <a:noFill/>
          <a:ln w="9525">
            <a:noFill/>
          </a:ln>
        </p:spPr>
      </p:pic>
      <p:sp>
        <p:nvSpPr>
          <p:cNvPr id="7" name="矩形 6"/>
          <p:cNvSpPr/>
          <p:nvPr/>
        </p:nvSpPr>
        <p:spPr>
          <a:xfrm>
            <a:off x="452282" y="1219200"/>
            <a:ext cx="8357419" cy="4893647"/>
          </a:xfrm>
          <a:prstGeom prst="rect">
            <a:avLst/>
          </a:prstGeom>
        </p:spPr>
        <p:txBody>
          <a:bodyPr wrap="square">
            <a:spAutoFit/>
          </a:bodyPr>
          <a:lstStyle/>
          <a:p>
            <a:pPr algn="l"/>
            <a:r>
              <a:rPr lang="en-US" altLang="zh-CN" sz="2400" dirty="0"/>
              <a:t>For those (4)______ who have</a:t>
            </a:r>
            <a:r>
              <a:rPr lang="en-US" altLang="zh-CN" sz="2400" u="sng" dirty="0"/>
              <a:t> built</a:t>
            </a:r>
            <a:r>
              <a:rPr lang="en-US" altLang="zh-CN" sz="2400" dirty="0"/>
              <a:t> booths or spaces, salespeople have to remind them to sign the space (5)</a:t>
            </a:r>
            <a:r>
              <a:rPr lang="zh-CN" altLang="zh-CN" sz="2400" u="sng" dirty="0"/>
              <a:t>　　　　</a:t>
            </a:r>
            <a:r>
              <a:rPr lang="en-US" altLang="zh-CN" sz="2400" dirty="0"/>
              <a:t>, and issue payment orders. Only when the show organizers have received the (6)</a:t>
            </a:r>
            <a:r>
              <a:rPr lang="zh-CN" altLang="zh-CN" sz="2400" u="sng" dirty="0"/>
              <a:t>　　　　</a:t>
            </a:r>
            <a:r>
              <a:rPr lang="en-US" altLang="zh-CN" sz="2400" dirty="0"/>
              <a:t> from the exhibitor can they make sure of the latter’s participation, and then deliver them to (7)</a:t>
            </a:r>
            <a:r>
              <a:rPr lang="zh-CN" altLang="zh-CN" sz="2400" u="sng" dirty="0"/>
              <a:t>　　　　</a:t>
            </a:r>
            <a:r>
              <a:rPr lang="en-US" altLang="zh-CN" sz="2400" dirty="0"/>
              <a:t>, which is another working document for (8) _______use </a:t>
            </a:r>
            <a:r>
              <a:rPr lang="en-US" altLang="zh-CN" sz="2400" u="sng" dirty="0"/>
              <a:t>indeed</a:t>
            </a:r>
            <a:r>
              <a:rPr lang="en-US" altLang="zh-CN" sz="2400" dirty="0"/>
              <a:t>.</a:t>
            </a:r>
            <a:endParaRPr lang="zh-CN" altLang="zh-CN" sz="2400" dirty="0"/>
          </a:p>
          <a:p>
            <a:pPr algn="l"/>
            <a:r>
              <a:rPr lang="en-US" altLang="zh-CN" sz="2400" dirty="0"/>
              <a:t> </a:t>
            </a:r>
            <a:endParaRPr lang="zh-CN" altLang="zh-CN" sz="2400" dirty="0"/>
          </a:p>
          <a:p>
            <a:pPr algn="l"/>
            <a:r>
              <a:rPr lang="en-US" altLang="zh-CN" sz="2400" dirty="0"/>
              <a:t>Another major responsibility is to compile the show(9)</a:t>
            </a:r>
            <a:r>
              <a:rPr lang="zh-CN" altLang="zh-CN" sz="2400" u="sng" dirty="0"/>
              <a:t>　　　　</a:t>
            </a:r>
            <a:r>
              <a:rPr lang="en-US" altLang="zh-CN" sz="2400" dirty="0"/>
              <a:t>, which is an exhibitor directory officially published by the organizer, exhibiting company (10)__________, contact means, service guidance, advertisements, etc.</a:t>
            </a:r>
            <a:endParaRPr lang="zh-CN" altLang="en-US" sz="24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7651"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a:t>
            </a:r>
            <a:r>
              <a:rPr lang="en-US" altLang="zh-CN" sz="3200" dirty="0" smtClean="0">
                <a:latin typeface="Times New Roman" panose="02020603050405020304" pitchFamily="18" charset="0"/>
                <a:ea typeface="宋体" panose="02010600030101010101" pitchFamily="2" charset="-122"/>
              </a:rPr>
              <a:t>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7652" name="Group 19"/>
          <p:cNvGrpSpPr/>
          <p:nvPr/>
        </p:nvGrpSpPr>
        <p:grpSpPr>
          <a:xfrm>
            <a:off x="1068388" y="630238"/>
            <a:ext cx="693737" cy="728662"/>
            <a:chOff x="802" y="845"/>
            <a:chExt cx="827" cy="826"/>
          </a:xfrm>
        </p:grpSpPr>
        <p:sp>
          <p:nvSpPr>
            <p:cNvPr id="2766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766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766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7653" name="Rectangle 3"/>
          <p:cNvSpPr/>
          <p:nvPr/>
        </p:nvSpPr>
        <p:spPr>
          <a:xfrm>
            <a:off x="1277629" y="1328906"/>
            <a:ext cx="7148052" cy="4728392"/>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buChar char="£"/>
            </a:pPr>
            <a:endParaRPr lang="zh-CN" altLang="en-US" sz="2800" dirty="0">
              <a:solidFill>
                <a:schemeClr val="accent1"/>
              </a:solidFill>
              <a:latin typeface="Times New Roman" panose="02020603050405020304" pitchFamily="18" charset="0"/>
              <a:ea typeface="宋体" panose="02010600030101010101" pitchFamily="2" charset="-122"/>
            </a:endParaRPr>
          </a:p>
        </p:txBody>
      </p:sp>
      <p:pic>
        <p:nvPicPr>
          <p:cNvPr id="27654" name="Picture 6" descr="2">
            <a:hlinkClick r:id="rId1" action="ppaction://hlinksldjump"/>
          </p:cNvPr>
          <p:cNvPicPr>
            <a:picLocks noChangeAspect="1"/>
          </p:cNvPicPr>
          <p:nvPr/>
        </p:nvPicPr>
        <p:blipFill>
          <a:blip r:embed="rId2"/>
          <a:stretch>
            <a:fillRect/>
          </a:stretch>
        </p:blipFill>
        <p:spPr>
          <a:xfrm>
            <a:off x="8256588" y="0"/>
            <a:ext cx="887412" cy="1219200"/>
          </a:xfrm>
          <a:prstGeom prst="rect">
            <a:avLst/>
          </a:prstGeom>
          <a:noFill/>
          <a:ln w="9525">
            <a:noFill/>
          </a:ln>
        </p:spPr>
      </p:pic>
      <p:sp>
        <p:nvSpPr>
          <p:cNvPr id="7" name="矩形 6"/>
          <p:cNvSpPr/>
          <p:nvPr/>
        </p:nvSpPr>
        <p:spPr>
          <a:xfrm>
            <a:off x="497812" y="1651820"/>
            <a:ext cx="7758776" cy="3785652"/>
          </a:xfrm>
          <a:prstGeom prst="rect">
            <a:avLst/>
          </a:prstGeom>
        </p:spPr>
        <p:txBody>
          <a:bodyPr wrap="square">
            <a:spAutoFit/>
          </a:bodyPr>
          <a:lstStyle/>
          <a:p>
            <a:r>
              <a:rPr lang="zh-CN" altLang="zh-CN" sz="2400" dirty="0">
                <a:solidFill>
                  <a:srgbClr val="FF0000"/>
                </a:solidFill>
              </a:rPr>
              <a:t>(1) forthcoming</a:t>
            </a:r>
            <a:endParaRPr lang="zh-CN" altLang="zh-CN" sz="2400" dirty="0">
              <a:solidFill>
                <a:srgbClr val="FF0000"/>
              </a:solidFill>
            </a:endParaRPr>
          </a:p>
          <a:p>
            <a:r>
              <a:rPr lang="zh-CN" altLang="zh-CN" sz="2400" dirty="0">
                <a:solidFill>
                  <a:srgbClr val="FF0000"/>
                </a:solidFill>
              </a:rPr>
              <a:t>(2) newsletter</a:t>
            </a:r>
            <a:endParaRPr lang="zh-CN" altLang="zh-CN" sz="2400" dirty="0">
              <a:solidFill>
                <a:srgbClr val="FF0000"/>
              </a:solidFill>
            </a:endParaRPr>
          </a:p>
          <a:p>
            <a:r>
              <a:rPr lang="zh-CN" altLang="zh-CN" sz="2400" dirty="0">
                <a:solidFill>
                  <a:srgbClr val="FF0000"/>
                </a:solidFill>
              </a:rPr>
              <a:t>(3) fabulous</a:t>
            </a:r>
            <a:endParaRPr lang="zh-CN" altLang="zh-CN" sz="2400" dirty="0">
              <a:solidFill>
                <a:srgbClr val="FF0000"/>
              </a:solidFill>
            </a:endParaRPr>
          </a:p>
          <a:p>
            <a:r>
              <a:rPr lang="en-US" altLang="zh-CN" sz="2400" dirty="0">
                <a:solidFill>
                  <a:srgbClr val="FF0000"/>
                </a:solidFill>
              </a:rPr>
              <a:t>(4) applicants</a:t>
            </a:r>
            <a:endParaRPr lang="zh-CN" altLang="zh-CN" sz="2400" dirty="0">
              <a:solidFill>
                <a:srgbClr val="FF0000"/>
              </a:solidFill>
            </a:endParaRPr>
          </a:p>
          <a:p>
            <a:r>
              <a:rPr lang="en-US" altLang="zh-CN" sz="2400" dirty="0">
                <a:solidFill>
                  <a:srgbClr val="FF0000"/>
                </a:solidFill>
              </a:rPr>
              <a:t>(5) contract</a:t>
            </a:r>
            <a:endParaRPr lang="zh-CN" altLang="zh-CN" sz="2400" dirty="0">
              <a:solidFill>
                <a:srgbClr val="FF0000"/>
              </a:solidFill>
            </a:endParaRPr>
          </a:p>
          <a:p>
            <a:r>
              <a:rPr lang="en-US" altLang="zh-CN" sz="2400" dirty="0">
                <a:solidFill>
                  <a:srgbClr val="FF0000"/>
                </a:solidFill>
              </a:rPr>
              <a:t>(6) document</a:t>
            </a:r>
            <a:endParaRPr lang="zh-CN" altLang="zh-CN" sz="2400" dirty="0">
              <a:solidFill>
                <a:srgbClr val="FF0000"/>
              </a:solidFill>
            </a:endParaRPr>
          </a:p>
          <a:p>
            <a:r>
              <a:rPr lang="en-US" altLang="zh-CN" sz="2400" dirty="0">
                <a:solidFill>
                  <a:srgbClr val="FF0000"/>
                </a:solidFill>
              </a:rPr>
              <a:t>(7) exhibitor</a:t>
            </a:r>
            <a:endParaRPr lang="zh-CN" altLang="zh-CN" sz="2400" dirty="0">
              <a:solidFill>
                <a:srgbClr val="FF0000"/>
              </a:solidFill>
            </a:endParaRPr>
          </a:p>
          <a:p>
            <a:r>
              <a:rPr lang="en-US" altLang="zh-CN" sz="2400" dirty="0">
                <a:solidFill>
                  <a:srgbClr val="FF0000"/>
                </a:solidFill>
              </a:rPr>
              <a:t>(8) internal</a:t>
            </a:r>
            <a:endParaRPr lang="zh-CN" altLang="zh-CN" sz="2400" dirty="0">
              <a:solidFill>
                <a:srgbClr val="FF0000"/>
              </a:solidFill>
            </a:endParaRPr>
          </a:p>
          <a:p>
            <a:r>
              <a:rPr lang="en-US" altLang="zh-CN" sz="2400" dirty="0">
                <a:solidFill>
                  <a:srgbClr val="FF0000"/>
                </a:solidFill>
              </a:rPr>
              <a:t>(9) catalogue</a:t>
            </a:r>
            <a:endParaRPr lang="zh-CN" altLang="zh-CN" sz="2400" dirty="0">
              <a:solidFill>
                <a:srgbClr val="FF0000"/>
              </a:solidFill>
            </a:endParaRPr>
          </a:p>
          <a:p>
            <a:r>
              <a:rPr lang="en-US" altLang="zh-CN" sz="2400" dirty="0">
                <a:solidFill>
                  <a:srgbClr val="FF0000"/>
                </a:solidFill>
              </a:rPr>
              <a:t>(10) briefings</a:t>
            </a:r>
            <a:endParaRPr lang="zh-CN" altLang="zh-CN" sz="2400" dirty="0">
              <a:solidFill>
                <a:srgbClr val="FF0000"/>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867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a:t>
            </a:r>
            <a:r>
              <a:rPr lang="en-US" altLang="zh-CN" sz="3200" dirty="0" smtClean="0">
                <a:latin typeface="Times New Roman" panose="02020603050405020304" pitchFamily="18" charset="0"/>
                <a:ea typeface="宋体" panose="02010600030101010101" pitchFamily="2" charset="-122"/>
              </a:rPr>
              <a:t> Training </a:t>
            </a:r>
            <a:r>
              <a:rPr lang="en-US" altLang="zh-CN" sz="3200" dirty="0">
                <a:latin typeface="Times New Roman" panose="02020603050405020304" pitchFamily="18" charset="0"/>
                <a:ea typeface="宋体" panose="02010600030101010101" pitchFamily="2" charset="-122"/>
              </a:rPr>
              <a:t>Booth Staff</a:t>
            </a:r>
            <a:endParaRPr lang="zh-CN" altLang="en-US" dirty="0">
              <a:latin typeface="Arial" panose="020B0604020202020204" pitchFamily="34" charset="0"/>
              <a:ea typeface="宋体" panose="02010600030101010101" pitchFamily="2" charset="-122"/>
            </a:endParaRPr>
          </a:p>
        </p:txBody>
      </p:sp>
      <p:grpSp>
        <p:nvGrpSpPr>
          <p:cNvPr id="28676" name="Group 19"/>
          <p:cNvGrpSpPr/>
          <p:nvPr/>
        </p:nvGrpSpPr>
        <p:grpSpPr>
          <a:xfrm>
            <a:off x="1068388" y="630238"/>
            <a:ext cx="693737" cy="728662"/>
            <a:chOff x="802" y="845"/>
            <a:chExt cx="827" cy="826"/>
          </a:xfrm>
        </p:grpSpPr>
        <p:sp>
          <p:nvSpPr>
            <p:cNvPr id="2867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868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868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8677" name="Rectangle 3"/>
          <p:cNvSpPr/>
          <p:nvPr/>
        </p:nvSpPr>
        <p:spPr>
          <a:xfrm>
            <a:off x="1050608" y="981710"/>
            <a:ext cx="7104062" cy="425132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Times New Roman" panose="02020603050405020304" pitchFamily="18" charset="0"/>
                <a:ea typeface="宋体" panose="02010600030101010101" pitchFamily="2" charset="-122"/>
              </a:rPr>
              <a:t>Activity 3 Reading </a:t>
            </a:r>
            <a:endParaRPr lang="en-US" altLang="zh-CN" sz="32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Times New Roman" panose="02020603050405020304" pitchFamily="18" charset="0"/>
                <a:ea typeface="宋体" panose="02010600030101010101" pitchFamily="2" charset="-122"/>
              </a:rPr>
              <a:t>Mini Task I. Understanding</a:t>
            </a:r>
            <a:endParaRPr lang="en-US" altLang="zh-CN" sz="32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Times New Roman" panose="02020603050405020304" pitchFamily="18" charset="0"/>
                <a:ea typeface="宋体" panose="02010600030101010101" pitchFamily="2" charset="-122"/>
              </a:rPr>
              <a:t>  </a:t>
            </a:r>
            <a:r>
              <a:rPr lang="en-US" altLang="zh-CN" sz="3200" dirty="0">
                <a:latin typeface="Times New Roman" panose="02020603050405020304" pitchFamily="18" charset="0"/>
                <a:ea typeface="宋体" panose="02010600030101010101" pitchFamily="2" charset="-122"/>
              </a:rPr>
              <a:t>Put the six paragraphs below into the correct order to complete the text.</a:t>
            </a:r>
            <a:endParaRPr lang="zh-CN" altLang="en-US" sz="3200" dirty="0">
              <a:latin typeface="Times New Roman" panose="02020603050405020304" pitchFamily="18" charset="0"/>
              <a:ea typeface="宋体" panose="02010600030101010101" pitchFamily="2" charset="-122"/>
            </a:endParaRPr>
          </a:p>
        </p:txBody>
      </p:sp>
      <p:pic>
        <p:nvPicPr>
          <p:cNvPr id="28678" name="Picture 6" descr="2">
            <a:hlinkClick r:id="rId1" action="ppaction://hlinksldjump"/>
          </p:cNvPr>
          <p:cNvPicPr>
            <a:picLocks noChangeAspect="1"/>
          </p:cNvPicPr>
          <p:nvPr/>
        </p:nvPicPr>
        <p:blipFill>
          <a:blip r:embed="rId2"/>
          <a:stretch>
            <a:fillRect/>
          </a:stretch>
        </p:blipFill>
        <p:spPr>
          <a:xfrm>
            <a:off x="8064500" y="5106035"/>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29699"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29700" name="Group 19"/>
          <p:cNvGrpSpPr/>
          <p:nvPr/>
        </p:nvGrpSpPr>
        <p:grpSpPr>
          <a:xfrm>
            <a:off x="1068388" y="630238"/>
            <a:ext cx="693737" cy="728662"/>
            <a:chOff x="802" y="845"/>
            <a:chExt cx="827" cy="826"/>
          </a:xfrm>
        </p:grpSpPr>
        <p:sp>
          <p:nvSpPr>
            <p:cNvPr id="2970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970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2970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29701" name="Rectangle 3"/>
          <p:cNvSpPr/>
          <p:nvPr/>
        </p:nvSpPr>
        <p:spPr>
          <a:xfrm>
            <a:off x="554038" y="1013460"/>
            <a:ext cx="8589962" cy="571817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                                      Booth Staff</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buAutoNum type="arabicParenBoth"/>
            </a:pPr>
            <a:r>
              <a:rPr lang="en-US" altLang="zh-CN" sz="2400" dirty="0">
                <a:solidFill>
                  <a:schemeClr val="accent1"/>
                </a:solidFill>
                <a:latin typeface="Times New Roman" panose="02020603050405020304" pitchFamily="18" charset="0"/>
                <a:ea typeface="宋体" panose="02010600030101010101" pitchFamily="2" charset="-122"/>
              </a:rPr>
              <a:t>It is needless to emphasize how important it is to choose the excellent staff for your booth. But how to make the right decision while choosing your booth staff and how can they lead to a big success?</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buAutoNum type="arabicParenBoth"/>
            </a:pP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(2) First, you should determine how many people you need for your booth. Generally speaking, if your booth is 9 square meters, then there should be a maximum of 2 staff.</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(3) Then, your booth staff should be excellent enough to represent your company’s image. In most cases, the booth staffs are supposed to know the exhibited products well and to be good at communication and teamwork.</a:t>
            </a:r>
            <a:endParaRPr lang="zh-CN" altLang="en-US" sz="2400" dirty="0">
              <a:solidFill>
                <a:schemeClr val="accent1"/>
              </a:solidFill>
              <a:latin typeface="Times New Roman" panose="02020603050405020304" pitchFamily="18" charset="0"/>
              <a:ea typeface="宋体" panose="02010600030101010101" pitchFamily="2" charset="-122"/>
            </a:endParaRPr>
          </a:p>
        </p:txBody>
      </p:sp>
      <p:pic>
        <p:nvPicPr>
          <p:cNvPr id="29702" name="Picture 6" descr="2">
            <a:hlinkClick r:id="rId1" action="ppaction://hlinksldjump"/>
          </p:cNvPr>
          <p:cNvPicPr>
            <a:picLocks noChangeAspect="1"/>
          </p:cNvPicPr>
          <p:nvPr/>
        </p:nvPicPr>
        <p:blipFill>
          <a:blip r:embed="rId2"/>
          <a:stretch>
            <a:fillRect/>
          </a:stretch>
        </p:blipFill>
        <p:spPr>
          <a:xfrm>
            <a:off x="7899400" y="5905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5123" name="Rectangle 2"/>
          <p:cNvSpPr>
            <a:spLocks noGrp="1"/>
          </p:cNvSpPr>
          <p:nvPr>
            <p:ph type="title"/>
          </p:nvPr>
        </p:nvSpPr>
        <p:spPr>
          <a:xfrm>
            <a:off x="1652588" y="65088"/>
            <a:ext cx="6911975" cy="812800"/>
          </a:xfrm>
          <a:solidFill>
            <a:srgbClr val="FF99CC">
              <a:alpha val="100000"/>
            </a:srgbClr>
          </a:solidFill>
        </p:spPr>
        <p:txBody>
          <a:bodyPr vert="horz" wrap="square" lIns="91440" tIns="45720" rIns="91440" bIns="45720" anchor="ctr"/>
          <a:lstStyle/>
          <a:p>
            <a:pPr algn="ctr" eaLnBrk="1" hangingPunct="1"/>
            <a:r>
              <a:rPr lang="en-US" altLang="zh-CN" dirty="0">
                <a:ea typeface="宋体" panose="02010600030101010101" pitchFamily="2" charset="-122"/>
              </a:rPr>
              <a:t>Learning Objectives</a:t>
            </a:r>
            <a:endParaRPr lang="zh-CN" altLang="en-US" dirty="0">
              <a:ea typeface="宋体" panose="02010600030101010101" pitchFamily="2" charset="-122"/>
            </a:endParaRPr>
          </a:p>
        </p:txBody>
      </p:sp>
      <p:sp>
        <p:nvSpPr>
          <p:cNvPr id="5124" name="Rectangle 3"/>
          <p:cNvSpPr>
            <a:spLocks noGrp="1"/>
          </p:cNvSpPr>
          <p:nvPr>
            <p:ph idx="1"/>
          </p:nvPr>
        </p:nvSpPr>
        <p:spPr>
          <a:xfrm>
            <a:off x="1049338" y="1984375"/>
            <a:ext cx="7683500" cy="3168650"/>
          </a:xfrm>
          <a:solidFill>
            <a:srgbClr val="FFCCFF">
              <a:alpha val="100000"/>
            </a:srgbClr>
          </a:solidFill>
        </p:spPr>
        <p:txBody>
          <a:bodyPr vert="horz" wrap="square" lIns="91440" tIns="45720" rIns="91440" bIns="45720" anchor="t"/>
          <a:lstStyle/>
          <a:p>
            <a:pPr>
              <a:buNone/>
            </a:pPr>
            <a:r>
              <a:rPr lang="en-US" altLang="zh-CN" sz="2800" dirty="0">
                <a:solidFill>
                  <a:schemeClr val="tx2"/>
                </a:solidFill>
                <a:ea typeface="宋体" panose="02010600030101010101" pitchFamily="2" charset="-122"/>
              </a:rPr>
              <a:t>After learning this unit, you will be able to</a:t>
            </a:r>
            <a:endParaRPr lang="en-US" altLang="zh-CN" sz="2800" dirty="0">
              <a:solidFill>
                <a:schemeClr val="tx2"/>
              </a:solidFill>
              <a:ea typeface="宋体" panose="02010600030101010101" pitchFamily="2" charset="-122"/>
            </a:endParaRPr>
          </a:p>
          <a:p>
            <a:pPr>
              <a:buFont typeface="Wingdings" panose="05000000000000000000" pitchFamily="2" charset="2"/>
              <a:buChar char="l"/>
            </a:pPr>
            <a:r>
              <a:rPr lang="en-US" altLang="zh-CN" sz="2800" dirty="0">
                <a:ea typeface="宋体" panose="02010600030101010101" pitchFamily="2" charset="-122"/>
              </a:rPr>
              <a:t>deal with booth building online and offline</a:t>
            </a:r>
            <a:endParaRPr lang="en-US" altLang="zh-CN" sz="2800" dirty="0">
              <a:ea typeface="宋体" panose="02010600030101010101" pitchFamily="2" charset="-122"/>
            </a:endParaRPr>
          </a:p>
          <a:p>
            <a:pPr>
              <a:buFont typeface="Wingdings" panose="05000000000000000000" pitchFamily="2" charset="2"/>
              <a:buChar char="l"/>
            </a:pPr>
            <a:r>
              <a:rPr lang="en-US" altLang="zh-CN" sz="2800" dirty="0">
                <a:ea typeface="宋体" panose="02010600030101010101" pitchFamily="2" charset="-122"/>
              </a:rPr>
              <a:t>talk about decorating booth</a:t>
            </a:r>
            <a:endParaRPr lang="en-US" altLang="zh-CN" sz="2800" dirty="0">
              <a:ea typeface="宋体" panose="02010600030101010101" pitchFamily="2" charset="-122"/>
            </a:endParaRPr>
          </a:p>
          <a:p>
            <a:pPr>
              <a:buFont typeface="Wingdings" panose="05000000000000000000" pitchFamily="2" charset="2"/>
              <a:buChar char="l"/>
            </a:pPr>
            <a:r>
              <a:rPr lang="en-US" altLang="zh-CN" sz="2800" dirty="0">
                <a:ea typeface="宋体" panose="02010600030101010101" pitchFamily="2" charset="-122"/>
              </a:rPr>
              <a:t>training booth staff</a:t>
            </a:r>
            <a:endParaRPr lang="en-US" altLang="zh-CN" sz="2800" dirty="0">
              <a:ea typeface="宋体" panose="02010600030101010101" pitchFamily="2" charset="-122"/>
            </a:endParaRPr>
          </a:p>
          <a:p>
            <a:pPr>
              <a:buFont typeface="Wingdings" panose="05000000000000000000" pitchFamily="2" charset="2"/>
              <a:buChar char="l"/>
            </a:pPr>
            <a:r>
              <a:rPr lang="en-US" altLang="zh-CN" sz="2800" dirty="0">
                <a:ea typeface="宋体" panose="02010600030101010101" pitchFamily="2" charset="-122"/>
              </a:rPr>
              <a:t>find information about the business and exhibition arrangements</a:t>
            </a:r>
            <a:endParaRPr lang="en-US" altLang="zh-CN" sz="2800" dirty="0">
              <a:solidFill>
                <a:schemeClr val="tx2"/>
              </a:solidFill>
              <a:ea typeface="宋体" panose="02010600030101010101" pitchFamily="2" charset="-122"/>
            </a:endParaRPr>
          </a:p>
          <a:p>
            <a:pPr>
              <a:buNone/>
            </a:pPr>
            <a:endParaRPr lang="zh-CN" altLang="zh-CN" sz="2800" dirty="0">
              <a:solidFill>
                <a:schemeClr val="tx1"/>
              </a:solidFill>
              <a:ea typeface="宋体" panose="02010600030101010101" pitchFamily="2" charset="-122"/>
            </a:endParaRPr>
          </a:p>
        </p:txBody>
      </p:sp>
      <p:pic>
        <p:nvPicPr>
          <p:cNvPr id="5125" name="Picture 6" descr="2">
            <a:hlinkClick r:id="rId1" action="ppaction://hlinksldjump"/>
          </p:cNvPr>
          <p:cNvPicPr>
            <a:picLocks noChangeAspect="1"/>
          </p:cNvPicPr>
          <p:nvPr/>
        </p:nvPicPr>
        <p:blipFill>
          <a:blip r:embed="rId2"/>
          <a:stretch>
            <a:fillRect/>
          </a:stretch>
        </p:blipFill>
        <p:spPr>
          <a:xfrm>
            <a:off x="723900" y="5308600"/>
            <a:ext cx="887413" cy="12192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30723"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a:t>
            </a:r>
            <a:r>
              <a:rPr lang="en-US" altLang="zh-CN" sz="3200" dirty="0" smtClean="0">
                <a:latin typeface="Times New Roman" panose="02020603050405020304" pitchFamily="18" charset="0"/>
                <a:ea typeface="宋体" panose="02010600030101010101" pitchFamily="2" charset="-122"/>
              </a:rPr>
              <a:t> Training </a:t>
            </a:r>
            <a:r>
              <a:rPr lang="en-US" altLang="zh-CN" sz="3200" dirty="0">
                <a:latin typeface="Times New Roman" panose="02020603050405020304" pitchFamily="18" charset="0"/>
                <a:ea typeface="宋体" panose="02010600030101010101" pitchFamily="2" charset="-122"/>
              </a:rPr>
              <a:t>Booth Staff</a:t>
            </a:r>
            <a:endParaRPr lang="zh-CN" altLang="en-US" dirty="0">
              <a:latin typeface="Arial" panose="020B0604020202020204" pitchFamily="34" charset="0"/>
              <a:ea typeface="宋体" panose="02010600030101010101" pitchFamily="2" charset="-122"/>
            </a:endParaRPr>
          </a:p>
        </p:txBody>
      </p:sp>
      <p:grpSp>
        <p:nvGrpSpPr>
          <p:cNvPr id="30724" name="Group 19"/>
          <p:cNvGrpSpPr/>
          <p:nvPr/>
        </p:nvGrpSpPr>
        <p:grpSpPr>
          <a:xfrm>
            <a:off x="1068388" y="630238"/>
            <a:ext cx="693737" cy="728662"/>
            <a:chOff x="802" y="845"/>
            <a:chExt cx="827" cy="826"/>
          </a:xfrm>
        </p:grpSpPr>
        <p:sp>
          <p:nvSpPr>
            <p:cNvPr id="3072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072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072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30725" name="Rectangle 3"/>
          <p:cNvSpPr/>
          <p:nvPr/>
        </p:nvSpPr>
        <p:spPr>
          <a:xfrm>
            <a:off x="382588" y="930275"/>
            <a:ext cx="8323262" cy="4251325"/>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pPr>
            <a:r>
              <a:rPr lang="en-US" altLang="zh-CN" sz="2800" dirty="0">
                <a:solidFill>
                  <a:schemeClr val="accent1"/>
                </a:solidFill>
                <a:latin typeface="Times New Roman" panose="02020603050405020304" pitchFamily="18" charset="0"/>
                <a:ea typeface="宋体" panose="02010600030101010101" pitchFamily="2" charset="-122"/>
              </a:rPr>
              <a:t>(4) After you have chosen your booth staff, you also have to consider their appearance at your booth. It is important to dress not only for your customers but also to reinforce your company’s image. If your booth is designed according to a certain theme, then your staff may dress a special uniform related to the theme. As standing for a long time can be very strenuous on your staff feet, then it should be a must for your booth staff to wear comfortable shoes.</a:t>
            </a:r>
            <a:endParaRPr lang="zh-CN" altLang="en-US" sz="2800" dirty="0">
              <a:solidFill>
                <a:schemeClr val="accent1"/>
              </a:solidFill>
              <a:latin typeface="Times New Roman" panose="02020603050405020304" pitchFamily="18" charset="0"/>
              <a:ea typeface="宋体" panose="02010600030101010101" pitchFamily="2" charset="-122"/>
            </a:endParaRPr>
          </a:p>
        </p:txBody>
      </p:sp>
      <p:pic>
        <p:nvPicPr>
          <p:cNvPr id="30726" name="Picture 6" descr="2">
            <a:hlinkClick r:id="rId1" action="ppaction://hlinksldjump"/>
          </p:cNvPr>
          <p:cNvPicPr>
            <a:picLocks noChangeAspect="1"/>
          </p:cNvPicPr>
          <p:nvPr/>
        </p:nvPicPr>
        <p:blipFill>
          <a:blip r:embed="rId2"/>
          <a:stretch>
            <a:fillRect/>
          </a:stretch>
        </p:blipFill>
        <p:spPr>
          <a:xfrm>
            <a:off x="7410450" y="48133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31747"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31748" name="Group 19"/>
          <p:cNvGrpSpPr/>
          <p:nvPr/>
        </p:nvGrpSpPr>
        <p:grpSpPr>
          <a:xfrm>
            <a:off x="1068388" y="630238"/>
            <a:ext cx="693737" cy="728662"/>
            <a:chOff x="802" y="845"/>
            <a:chExt cx="827" cy="826"/>
          </a:xfrm>
        </p:grpSpPr>
        <p:sp>
          <p:nvSpPr>
            <p:cNvPr id="3175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175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175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31749" name="Rectangle 3"/>
          <p:cNvSpPr/>
          <p:nvPr/>
        </p:nvSpPr>
        <p:spPr>
          <a:xfrm>
            <a:off x="554038" y="1139825"/>
            <a:ext cx="8342312" cy="4994275"/>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(5) In spite of appropriate apparel, the booth staff should also be neat and well groomed. Hair should be clean and neatly trimmed; nails need to be well manicured and optionally polished; makeup should look professional, yet not overdone; jewelry should be tasteful but not gaudy; perfume can be lightly applied but not in the booth, since some people may be allergic to perfumes. If the staff have a mint after drinking coffee or having lunch, then it will be a good idea to keep breath mint in the booth.</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(6) Good booth staff can not only attract more customers but also increase your possibilities in receiving orders, so the choice of booth staff is worth your careful consideration.</a:t>
            </a:r>
            <a:endParaRPr lang="zh-CN" altLang="en-US" sz="2400" dirty="0">
              <a:solidFill>
                <a:schemeClr val="accent1"/>
              </a:solidFill>
              <a:latin typeface="Times New Roman" panose="02020603050405020304" pitchFamily="18" charset="0"/>
              <a:ea typeface="宋体" panose="02010600030101010101" pitchFamily="2" charset="-122"/>
            </a:endParaRPr>
          </a:p>
        </p:txBody>
      </p:sp>
      <p:pic>
        <p:nvPicPr>
          <p:cNvPr id="31750" name="Picture 6" descr="2">
            <a:hlinkClick r:id="rId1" action="ppaction://hlinksldjump"/>
          </p:cNvPr>
          <p:cNvPicPr>
            <a:picLocks noChangeAspect="1"/>
          </p:cNvPicPr>
          <p:nvPr/>
        </p:nvPicPr>
        <p:blipFill>
          <a:blip r:embed="rId2"/>
          <a:stretch>
            <a:fillRect/>
          </a:stretch>
        </p:blipFill>
        <p:spPr>
          <a:xfrm>
            <a:off x="7886700" y="38036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32771"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Training </a:t>
            </a:r>
            <a:r>
              <a:rPr lang="en-US" altLang="zh-CN" sz="3200" dirty="0">
                <a:latin typeface="Times New Roman" panose="02020603050405020304" pitchFamily="18" charset="0"/>
                <a:ea typeface="宋体" panose="02010600030101010101" pitchFamily="2" charset="-122"/>
              </a:rPr>
              <a:t>Booth Staff</a:t>
            </a:r>
            <a:endParaRPr lang="zh-CN" altLang="en-US" dirty="0">
              <a:latin typeface="Arial" panose="020B0604020202020204" pitchFamily="34" charset="0"/>
              <a:ea typeface="宋体" panose="02010600030101010101" pitchFamily="2" charset="-122"/>
            </a:endParaRPr>
          </a:p>
        </p:txBody>
      </p:sp>
      <p:grpSp>
        <p:nvGrpSpPr>
          <p:cNvPr id="32772" name="Group 19"/>
          <p:cNvGrpSpPr/>
          <p:nvPr/>
        </p:nvGrpSpPr>
        <p:grpSpPr>
          <a:xfrm>
            <a:off x="1068388" y="630238"/>
            <a:ext cx="693737" cy="728662"/>
            <a:chOff x="802" y="845"/>
            <a:chExt cx="827" cy="826"/>
          </a:xfrm>
        </p:grpSpPr>
        <p:sp>
          <p:nvSpPr>
            <p:cNvPr id="3277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277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277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113672" name="Rectangle 3"/>
          <p:cNvSpPr/>
          <p:nvPr/>
        </p:nvSpPr>
        <p:spPr>
          <a:xfrm>
            <a:off x="554038" y="1139825"/>
            <a:ext cx="8342312" cy="499427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2800" dirty="0">
                <a:latin typeface="Times New Roman" panose="02020603050405020304" pitchFamily="18" charset="0"/>
                <a:ea typeface="宋体" panose="02010600030101010101" pitchFamily="2" charset="-122"/>
              </a:rPr>
              <a:t>Mini Task II. Translation</a:t>
            </a:r>
            <a:endParaRPr lang="en-US" altLang="zh-CN"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latin typeface="Times New Roman" panose="02020603050405020304" pitchFamily="18" charset="0"/>
                <a:ea typeface="宋体" panose="02010600030101010101" pitchFamily="2" charset="-122"/>
              </a:rPr>
              <a:t>Translate the following sentences below into Chinese.</a:t>
            </a:r>
            <a:endParaRPr lang="en-US" altLang="zh-CN"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Times New Roman" panose="02020603050405020304" pitchFamily="18" charset="0"/>
                <a:ea typeface="宋体" panose="02010600030101010101" pitchFamily="2" charset="-122"/>
              </a:rPr>
              <a:t>(1)As standing for a long time can be very strenuous on your staff feet, then it should be a must for your booth staff to wear comfortable shoes.</a:t>
            </a:r>
            <a:endParaRPr lang="en-US"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en-US" sz="3200" dirty="0">
                <a:solidFill>
                  <a:schemeClr val="accent1"/>
                </a:solidFill>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长时间站立很辛苦，所以对展台职员来说，一双舒服的鞋子是必要的。</a:t>
            </a:r>
            <a:endParaRPr lang="zh-CN" altLang="en-US" sz="3200" dirty="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Times New Roman" panose="02020603050405020304" pitchFamily="18" charset="0"/>
                <a:ea typeface="宋体" panose="02010600030101010101" pitchFamily="2" charset="-122"/>
              </a:rPr>
              <a:t>(2) In spite of appropriate apparel, the booth staff should also be neat and well groomed.</a:t>
            </a:r>
            <a:endParaRPr lang="en-US" altLang="zh-CN" sz="28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en-US" sz="3200" dirty="0">
                <a:latin typeface="Arial" panose="020B0604020202020204" pitchFamily="34" charset="0"/>
                <a:ea typeface="宋体" panose="02010600030101010101" pitchFamily="2" charset="-122"/>
              </a:rPr>
              <a:t>  不仅要适当着装，展台职员还应该整洁，并做必要的修饰。</a:t>
            </a:r>
            <a:endParaRPr lang="zh-CN" altLang="en-US" sz="3200" dirty="0">
              <a:latin typeface="Arial" panose="020B0604020202020204" pitchFamily="34" charset="0"/>
              <a:ea typeface="宋体" panose="02010600030101010101" pitchFamily="2" charset="-122"/>
            </a:endParaRPr>
          </a:p>
        </p:txBody>
      </p:sp>
      <p:pic>
        <p:nvPicPr>
          <p:cNvPr id="32774" name="Picture 6" descr="2">
            <a:hlinkClick r:id="rId1" action="ppaction://hlinksldjump"/>
          </p:cNvPr>
          <p:cNvPicPr>
            <a:picLocks noChangeAspect="1"/>
          </p:cNvPicPr>
          <p:nvPr/>
        </p:nvPicPr>
        <p:blipFill>
          <a:blip r:embed="rId2"/>
          <a:stretch>
            <a:fillRect/>
          </a:stretch>
        </p:blipFill>
        <p:spPr>
          <a:xfrm>
            <a:off x="7886700" y="3803650"/>
            <a:ext cx="887413" cy="1219200"/>
          </a:xfrm>
          <a:prstGeom prst="rect">
            <a:avLst/>
          </a:prstGeom>
          <a:noFill/>
          <a:ln w="9525">
            <a:noFill/>
          </a:ln>
        </p:spPr>
      </p:pic>
      <p:pic>
        <p:nvPicPr>
          <p:cNvPr id="32775" name="Picture 10" descr="imagesCA0Z1IZ3"/>
          <p:cNvPicPr>
            <a:picLocks noChangeAspect="1"/>
          </p:cNvPicPr>
          <p:nvPr/>
        </p:nvPicPr>
        <p:blipFill>
          <a:blip r:embed="rId3"/>
          <a:stretch>
            <a:fillRect/>
          </a:stretch>
        </p:blipFill>
        <p:spPr>
          <a:xfrm>
            <a:off x="228600" y="3559175"/>
            <a:ext cx="495300" cy="495300"/>
          </a:xfrm>
          <a:prstGeom prst="rect">
            <a:avLst/>
          </a:prstGeom>
          <a:noFill/>
          <a:ln w="9525">
            <a:noFill/>
          </a:ln>
        </p:spPr>
      </p:pic>
      <p:pic>
        <p:nvPicPr>
          <p:cNvPr id="32776" name="Picture 11" descr="imagesCA0Z1IZ3"/>
          <p:cNvPicPr>
            <a:picLocks noChangeAspect="1"/>
          </p:cNvPicPr>
          <p:nvPr/>
        </p:nvPicPr>
        <p:blipFill>
          <a:blip r:embed="rId3"/>
          <a:stretch>
            <a:fillRect/>
          </a:stretch>
        </p:blipFill>
        <p:spPr>
          <a:xfrm>
            <a:off x="311150" y="5603875"/>
            <a:ext cx="495300" cy="495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3672">
                                            <p:txEl>
                                              <p:pRg st="3" end="3"/>
                                            </p:txEl>
                                          </p:spTgt>
                                        </p:tgtEl>
                                        <p:attrNameLst>
                                          <p:attrName>style.visibility</p:attrName>
                                        </p:attrNameLst>
                                      </p:cBhvr>
                                      <p:to>
                                        <p:strVal val="visible"/>
                                      </p:to>
                                    </p:set>
                                    <p:anim calcmode="lin" valueType="num">
                                      <p:cBhvr additive="base">
                                        <p:cTn id="7" dur="500" fill="hold"/>
                                        <p:tgtEl>
                                          <p:spTgt spid="11367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367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3672">
                                            <p:txEl>
                                              <p:pRg st="5" end="5"/>
                                            </p:txEl>
                                          </p:spTgt>
                                        </p:tgtEl>
                                        <p:attrNameLst>
                                          <p:attrName>style.visibility</p:attrName>
                                        </p:attrNameLst>
                                      </p:cBhvr>
                                      <p:to>
                                        <p:strVal val="visible"/>
                                      </p:to>
                                    </p:set>
                                    <p:anim calcmode="lin" valueType="num">
                                      <p:cBhvr additive="base">
                                        <p:cTn id="13" dur="500" fill="hold"/>
                                        <p:tgtEl>
                                          <p:spTgt spid="113672">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367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3379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4 </a:t>
            </a:r>
            <a:r>
              <a:rPr lang="en-US" altLang="zh-CN" sz="3200" dirty="0">
                <a:latin typeface="Times New Roman" panose="02020603050405020304" pitchFamily="18" charset="0"/>
                <a:ea typeface="宋体" panose="02010600030101010101" pitchFamily="2" charset="-122"/>
              </a:rPr>
              <a:t>Training Booth Staff</a:t>
            </a:r>
            <a:endParaRPr lang="zh-CN" altLang="en-US" dirty="0">
              <a:latin typeface="Arial" panose="020B0604020202020204" pitchFamily="34" charset="0"/>
              <a:ea typeface="宋体" panose="02010600030101010101" pitchFamily="2" charset="-122"/>
            </a:endParaRPr>
          </a:p>
        </p:txBody>
      </p:sp>
      <p:grpSp>
        <p:nvGrpSpPr>
          <p:cNvPr id="33796" name="Group 19"/>
          <p:cNvGrpSpPr/>
          <p:nvPr/>
        </p:nvGrpSpPr>
        <p:grpSpPr>
          <a:xfrm>
            <a:off x="1068388" y="630238"/>
            <a:ext cx="693737" cy="728662"/>
            <a:chOff x="802" y="845"/>
            <a:chExt cx="827" cy="826"/>
          </a:xfrm>
        </p:grpSpPr>
        <p:sp>
          <p:nvSpPr>
            <p:cNvPr id="3380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380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380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114696" name="Rectangle 3"/>
          <p:cNvSpPr/>
          <p:nvPr/>
        </p:nvSpPr>
        <p:spPr>
          <a:xfrm>
            <a:off x="554038" y="1139825"/>
            <a:ext cx="8342312" cy="4994275"/>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pPr>
            <a:r>
              <a:rPr lang="en-US" altLang="zh-CN" sz="2800" dirty="0">
                <a:solidFill>
                  <a:schemeClr val="accent1"/>
                </a:solidFill>
                <a:latin typeface="Times New Roman" panose="02020603050405020304" pitchFamily="18" charset="0"/>
                <a:ea typeface="宋体" panose="02010600030101010101" pitchFamily="2" charset="-122"/>
              </a:rPr>
              <a:t>  Hair should be clean and neatly trimmed; nails need to be well manicured and optionally polished; makeup should look professional, yet not overdone; jewelry should be tasteful but not gaudy; perfume can be lightly applied but not in the booth, since some people may be allergic to perfumes.</a:t>
            </a:r>
            <a:endParaRPr lang="zh-CN" altLang="en-US"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zh-CN" altLang="en-US" sz="3200" dirty="0">
                <a:solidFill>
                  <a:schemeClr val="accent1"/>
                </a:solidFill>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头发要干净、整齐；指甲需要修剪，可以选择抛光；化妆要职业，避免浓妆艳抹；首饰要有品味，不能华而不实；香水可以用一点，但不要在展台里面，因为有些人可能会对香水过敏。</a:t>
            </a:r>
            <a:endParaRPr lang="en-US" altLang="zh-CN" sz="28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zh-CN" altLang="en-US" sz="3200" dirty="0">
              <a:latin typeface="Arial" panose="020B0604020202020204" pitchFamily="34" charset="0"/>
              <a:ea typeface="宋体" panose="02010600030101010101" pitchFamily="2" charset="-122"/>
            </a:endParaRPr>
          </a:p>
        </p:txBody>
      </p:sp>
      <p:pic>
        <p:nvPicPr>
          <p:cNvPr id="33798" name="Picture 6" descr="2">
            <a:hlinkClick r:id="rId1" action="ppaction://hlinksldjump"/>
          </p:cNvPr>
          <p:cNvPicPr>
            <a:picLocks noChangeAspect="1"/>
          </p:cNvPicPr>
          <p:nvPr/>
        </p:nvPicPr>
        <p:blipFill>
          <a:blip r:embed="rId2"/>
          <a:stretch>
            <a:fillRect/>
          </a:stretch>
        </p:blipFill>
        <p:spPr>
          <a:xfrm>
            <a:off x="7886700" y="3803650"/>
            <a:ext cx="887413" cy="1219200"/>
          </a:xfrm>
          <a:prstGeom prst="rect">
            <a:avLst/>
          </a:prstGeom>
          <a:noFill/>
          <a:ln w="9525">
            <a:noFill/>
          </a:ln>
        </p:spPr>
      </p:pic>
      <p:pic>
        <p:nvPicPr>
          <p:cNvPr id="33799" name="Picture 10" descr="imagesCA0Z1IZ3"/>
          <p:cNvPicPr>
            <a:picLocks noChangeAspect="1"/>
          </p:cNvPicPr>
          <p:nvPr/>
        </p:nvPicPr>
        <p:blipFill>
          <a:blip r:embed="rId3"/>
          <a:stretch>
            <a:fillRect/>
          </a:stretch>
        </p:blipFill>
        <p:spPr>
          <a:xfrm>
            <a:off x="228600" y="3559175"/>
            <a:ext cx="495300" cy="495300"/>
          </a:xfrm>
          <a:prstGeom prst="rect">
            <a:avLst/>
          </a:prstGeom>
          <a:noFill/>
          <a:ln w="9525">
            <a:noFill/>
          </a:ln>
        </p:spPr>
      </p:pic>
      <p:pic>
        <p:nvPicPr>
          <p:cNvPr id="33800" name="Picture 11" descr="imagesCA0Z1IZ3"/>
          <p:cNvPicPr>
            <a:picLocks noChangeAspect="1"/>
          </p:cNvPicPr>
          <p:nvPr/>
        </p:nvPicPr>
        <p:blipFill>
          <a:blip r:embed="rId3"/>
          <a:stretch>
            <a:fillRect/>
          </a:stretch>
        </p:blipFill>
        <p:spPr>
          <a:xfrm>
            <a:off x="311150" y="5603875"/>
            <a:ext cx="495300" cy="495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6">
                                            <p:txEl>
                                              <p:pRg st="1" end="1"/>
                                            </p:txEl>
                                          </p:spTgt>
                                        </p:tgtEl>
                                        <p:attrNameLst>
                                          <p:attrName>style.visibility</p:attrName>
                                        </p:attrNameLst>
                                      </p:cBhvr>
                                      <p:to>
                                        <p:strVal val="visible"/>
                                      </p:to>
                                    </p:set>
                                    <p:anim calcmode="lin" valueType="num">
                                      <p:cBhvr additive="base">
                                        <p:cTn id="7" dur="500" fill="hold"/>
                                        <p:tgtEl>
                                          <p:spTgt spid="11469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Practical Training Project </a:t>
            </a:r>
            <a:endParaRPr lang="zh-CN" altLang="en-US" sz="3200" dirty="0">
              <a:latin typeface="Times New Roman" panose="02020603050405020304" pitchFamily="18" charset="0"/>
              <a:ea typeface="宋体" panose="02010600030101010101" pitchFamily="2" charset="-122"/>
            </a:endParaRPr>
          </a:p>
        </p:txBody>
      </p:sp>
      <p:grpSp>
        <p:nvGrpSpPr>
          <p:cNvPr id="34819" name="Group 19"/>
          <p:cNvGrpSpPr/>
          <p:nvPr/>
        </p:nvGrpSpPr>
        <p:grpSpPr>
          <a:xfrm>
            <a:off x="1068388" y="630238"/>
            <a:ext cx="693737" cy="728662"/>
            <a:chOff x="802" y="845"/>
            <a:chExt cx="827" cy="826"/>
          </a:xfrm>
        </p:grpSpPr>
        <p:sp>
          <p:nvSpPr>
            <p:cNvPr id="3482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482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3482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34820" name="Rectangle 3"/>
          <p:cNvSpPr/>
          <p:nvPr/>
        </p:nvSpPr>
        <p:spPr>
          <a:xfrm>
            <a:off x="268288" y="968375"/>
            <a:ext cx="8628062" cy="4899025"/>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pPr>
            <a:r>
              <a:rPr lang="en-US" altLang="zh-CN" sz="3200" dirty="0">
                <a:solidFill>
                  <a:schemeClr val="accent1"/>
                </a:solidFill>
                <a:latin typeface="Times New Roman" panose="02020603050405020304" pitchFamily="18" charset="0"/>
                <a:ea typeface="宋体" panose="02010600030101010101" pitchFamily="2" charset="-122"/>
              </a:rPr>
              <a:t>     The opening speech is one of the most important aspects of successful business dealings. Imitate the opening address of the general secretary of China Import and Export Fair and deliver an exhibition opening address to the exhibitors and visitors.</a:t>
            </a:r>
            <a:endParaRPr lang="en-US" altLang="zh-CN" sz="3200" dirty="0">
              <a:solidFill>
                <a:schemeClr val="accent1"/>
              </a:solidFill>
              <a:latin typeface="Times New Roman" panose="02020603050405020304" pitchFamily="18" charset="0"/>
              <a:ea typeface="宋体" panose="02010600030101010101" pitchFamily="2" charset="-122"/>
            </a:endParaRPr>
          </a:p>
        </p:txBody>
      </p:sp>
      <p:pic>
        <p:nvPicPr>
          <p:cNvPr id="34821" name="Picture 6" descr="2">
            <a:hlinkClick r:id="rId1" action="ppaction://hlinksldjump"/>
          </p:cNvPr>
          <p:cNvPicPr>
            <a:picLocks noChangeAspect="1"/>
          </p:cNvPicPr>
          <p:nvPr/>
        </p:nvPicPr>
        <p:blipFill>
          <a:blip r:embed="rId2"/>
          <a:stretch>
            <a:fillRect/>
          </a:stretch>
        </p:blipFill>
        <p:spPr>
          <a:xfrm>
            <a:off x="7886700" y="0"/>
            <a:ext cx="887413" cy="1219200"/>
          </a:xfrm>
          <a:prstGeom prst="rect">
            <a:avLst/>
          </a:prstGeom>
          <a:noFill/>
          <a:ln w="9525">
            <a:noFill/>
          </a:ln>
        </p:spPr>
      </p:pic>
      <p:pic>
        <p:nvPicPr>
          <p:cNvPr id="34822" name="Picture 16" descr="未命名3"/>
          <p:cNvPicPr>
            <a:picLocks noChangeAspect="1"/>
          </p:cNvPicPr>
          <p:nvPr/>
        </p:nvPicPr>
        <p:blipFill>
          <a:blip r:embed="rId3"/>
          <a:stretch>
            <a:fillRect/>
          </a:stretch>
        </p:blipFill>
        <p:spPr>
          <a:xfrm>
            <a:off x="2781300" y="4019550"/>
            <a:ext cx="3981450" cy="2590800"/>
          </a:xfrm>
          <a:prstGeom prst="rect">
            <a:avLst/>
          </a:prstGeom>
          <a:noFill/>
          <a:ln w="9525">
            <a:noFill/>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26626"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35843" name="WordArt 4"/>
          <p:cNvSpPr>
            <a:spLocks noTextEdit="1"/>
          </p:cNvSpPr>
          <p:nvPr/>
        </p:nvSpPr>
        <p:spPr>
          <a:xfrm>
            <a:off x="2389188" y="2232025"/>
            <a:ext cx="4470400" cy="1454150"/>
          </a:xfrm>
          <a:prstGeom prst="rect">
            <a:avLst/>
          </a:prstGeom>
        </p:spPr>
        <p:txBody>
          <a:bodyPr wrap="none" fromWordArt="1">
            <a:prstTxWarp prst="textDoubleWave1">
              <a:avLst>
                <a:gd name="adj1" fmla="val 6500"/>
                <a:gd name="adj2" fmla="val 0"/>
              </a:avLst>
            </a:prstTxWarp>
            <a:normAutofit/>
          </a:bodyPr>
          <a:lstStyle/>
          <a:p>
            <a:pPr algn="ctr" eaLnBrk="0" hangingPunct="0"/>
            <a:r>
              <a:rPr lang="zh-CN" altLang="en-US" sz="3600" b="1">
                <a:ln w="9525" cap="flat" cmpd="sng">
                  <a:solidFill>
                    <a:srgbClr val="008000"/>
                  </a:solidFill>
                  <a:prstDash val="solid"/>
                  <a:headEnd type="none" w="med" len="med"/>
                  <a:tailEnd type="none" w="med" len="med"/>
                </a:ln>
                <a:solidFill>
                  <a:srgbClr val="808080"/>
                </a:solidFill>
                <a:effectLst>
                  <a:outerShdw dist="563972" dir="14049740" sx="125000" sy="125000" algn="tl" rotWithShape="0">
                    <a:srgbClr val="C7DFD3">
                      <a:alpha val="79999"/>
                    </a:srgbClr>
                  </a:outerShdw>
                </a:effectLst>
                <a:latin typeface="Angsana New" charset="0"/>
                <a:ea typeface="Angsana New" charset="0"/>
              </a:rPr>
              <a:t>Thank You</a:t>
            </a:r>
            <a:endParaRPr lang="zh-CN" altLang="en-US" sz="3600" b="1">
              <a:ln w="9525" cap="flat" cmpd="sng">
                <a:solidFill>
                  <a:srgbClr val="008000"/>
                </a:solidFill>
                <a:prstDash val="solid"/>
                <a:headEnd type="none" w="med" len="med"/>
                <a:tailEnd type="none" w="med" len="med"/>
              </a:ln>
              <a:solidFill>
                <a:srgbClr val="808080"/>
              </a:solidFill>
              <a:effectLst>
                <a:outerShdw dist="563972" dir="14049740" sx="125000" sy="125000" algn="tl" rotWithShape="0">
                  <a:srgbClr val="C7DFD3">
                    <a:alpha val="79999"/>
                  </a:srgbClr>
                </a:outerShdw>
              </a:effectLst>
              <a:latin typeface="Angsana New" charset="0"/>
              <a:ea typeface="Angsana New" charset="0"/>
            </a:endParaRPr>
          </a:p>
        </p:txBody>
      </p:sp>
      <p:pic>
        <p:nvPicPr>
          <p:cNvPr id="35844" name="Picture 6" descr="2">
            <a:hlinkClick r:id="rId2" action="ppaction://hlinksldjump"/>
          </p:cNvPr>
          <p:cNvPicPr>
            <a:picLocks noChangeAspect="1"/>
          </p:cNvPicPr>
          <p:nvPr/>
        </p:nvPicPr>
        <p:blipFill>
          <a:blip r:embed="rId3"/>
          <a:stretch>
            <a:fillRect/>
          </a:stretch>
        </p:blipFill>
        <p:spPr>
          <a:xfrm>
            <a:off x="1581150" y="48133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ipe(down)">
                                      <p:cBhvr>
                                        <p:cTn id="7" dur="580">
                                          <p:stCondLst>
                                            <p:cond delay="0"/>
                                          </p:stCondLst>
                                        </p:cTn>
                                        <p:tgtEl>
                                          <p:spTgt spid="35843"/>
                                        </p:tgtEl>
                                      </p:cBhvr>
                                    </p:animEffect>
                                    <p:anim calcmode="lin" valueType="num">
                                      <p:cBhvr>
                                        <p:cTn id="8" dur="1822" tmFilter="0,0; 0.14,0.36; 0.43,0.73; 0.71,0.91; 1.0,1.0">
                                          <p:stCondLst>
                                            <p:cond delay="0"/>
                                          </p:stCondLst>
                                        </p:cTn>
                                        <p:tgtEl>
                                          <p:spTgt spid="3584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584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584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584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5843"/>
                                        </p:tgtEl>
                                        <p:attrNameLst>
                                          <p:attrName>ppt_y</p:attrName>
                                        </p:attrNameLst>
                                      </p:cBhvr>
                                      <p:tavLst>
                                        <p:tav tm="0" fmla="#ppt_y-sin(pi*$)/81">
                                          <p:val>
                                            <p:fltVal val="0"/>
                                          </p:val>
                                        </p:tav>
                                        <p:tav tm="100000">
                                          <p:val>
                                            <p:fltVal val="1"/>
                                          </p:val>
                                        </p:tav>
                                      </p:tavLst>
                                    </p:anim>
                                    <p:animScale>
                                      <p:cBhvr>
                                        <p:cTn id="13" dur="26">
                                          <p:stCondLst>
                                            <p:cond delay="650"/>
                                          </p:stCondLst>
                                        </p:cTn>
                                        <p:tgtEl>
                                          <p:spTgt spid="35843"/>
                                        </p:tgtEl>
                                      </p:cBhvr>
                                      <p:to x="100000" y="60000"/>
                                    </p:animScale>
                                    <p:animScale>
                                      <p:cBhvr>
                                        <p:cTn id="14" dur="166" decel="50000">
                                          <p:stCondLst>
                                            <p:cond delay="676"/>
                                          </p:stCondLst>
                                        </p:cTn>
                                        <p:tgtEl>
                                          <p:spTgt spid="35843"/>
                                        </p:tgtEl>
                                      </p:cBhvr>
                                      <p:to x="100000" y="100000"/>
                                    </p:animScale>
                                    <p:animScale>
                                      <p:cBhvr>
                                        <p:cTn id="15" dur="26">
                                          <p:stCondLst>
                                            <p:cond delay="1312"/>
                                          </p:stCondLst>
                                        </p:cTn>
                                        <p:tgtEl>
                                          <p:spTgt spid="35843"/>
                                        </p:tgtEl>
                                      </p:cBhvr>
                                      <p:to x="100000" y="80000"/>
                                    </p:animScale>
                                    <p:animScale>
                                      <p:cBhvr>
                                        <p:cTn id="16" dur="166" decel="50000">
                                          <p:stCondLst>
                                            <p:cond delay="1338"/>
                                          </p:stCondLst>
                                        </p:cTn>
                                        <p:tgtEl>
                                          <p:spTgt spid="35843"/>
                                        </p:tgtEl>
                                      </p:cBhvr>
                                      <p:to x="100000" y="100000"/>
                                    </p:animScale>
                                    <p:animScale>
                                      <p:cBhvr>
                                        <p:cTn id="17" dur="26">
                                          <p:stCondLst>
                                            <p:cond delay="1642"/>
                                          </p:stCondLst>
                                        </p:cTn>
                                        <p:tgtEl>
                                          <p:spTgt spid="35843"/>
                                        </p:tgtEl>
                                      </p:cBhvr>
                                      <p:to x="100000" y="90000"/>
                                    </p:animScale>
                                    <p:animScale>
                                      <p:cBhvr>
                                        <p:cTn id="18" dur="166" decel="50000">
                                          <p:stCondLst>
                                            <p:cond delay="1668"/>
                                          </p:stCondLst>
                                        </p:cTn>
                                        <p:tgtEl>
                                          <p:spTgt spid="35843"/>
                                        </p:tgtEl>
                                      </p:cBhvr>
                                      <p:to x="100000" y="100000"/>
                                    </p:animScale>
                                    <p:animScale>
                                      <p:cBhvr>
                                        <p:cTn id="19" dur="26">
                                          <p:stCondLst>
                                            <p:cond delay="1808"/>
                                          </p:stCondLst>
                                        </p:cTn>
                                        <p:tgtEl>
                                          <p:spTgt spid="35843"/>
                                        </p:tgtEl>
                                      </p:cBhvr>
                                      <p:to x="100000" y="95000"/>
                                    </p:animScale>
                                    <p:animScale>
                                      <p:cBhvr>
                                        <p:cTn id="20" dur="166" decel="50000">
                                          <p:stCondLst>
                                            <p:cond delay="1834"/>
                                          </p:stCondLst>
                                        </p:cTn>
                                        <p:tgtEl>
                                          <p:spTgt spid="3584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页脚占位符 2"/>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6147" name="Rectangle 2"/>
          <p:cNvSpPr>
            <a:spLocks noGrp="1"/>
          </p:cNvSpPr>
          <p:nvPr>
            <p:ph type="title" idx="4294967295"/>
          </p:nvPr>
        </p:nvSpPr>
        <p:spPr>
          <a:xfrm>
            <a:off x="1055688" y="65088"/>
            <a:ext cx="7958137" cy="733425"/>
          </a:xfrm>
          <a:solidFill>
            <a:srgbClr val="CCECFF">
              <a:alpha val="100000"/>
            </a:srgbClr>
          </a:solidFill>
        </p:spPr>
        <p:txBody>
          <a:bodyPr vert="horz" wrap="square" lIns="91440" tIns="45720" rIns="91440" bIns="45720" anchor="ctr"/>
          <a:lstStyle/>
          <a:p>
            <a:pPr algn="ctr" eaLnBrk="1" hangingPunct="1"/>
            <a:r>
              <a:rPr lang="en-US" altLang="zh-CN" dirty="0">
                <a:ea typeface="宋体" panose="02010600030101010101" pitchFamily="2" charset="-122"/>
              </a:rPr>
              <a:t>Warm-up</a:t>
            </a:r>
            <a:endParaRPr lang="en-US" altLang="zh-CN" dirty="0">
              <a:ea typeface="宋体" panose="02010600030101010101" pitchFamily="2" charset="-122"/>
            </a:endParaRPr>
          </a:p>
        </p:txBody>
      </p:sp>
      <p:sp>
        <p:nvSpPr>
          <p:cNvPr id="41988" name="Rectangle 3"/>
          <p:cNvSpPr/>
          <p:nvPr/>
        </p:nvSpPr>
        <p:spPr>
          <a:xfrm>
            <a:off x="553720" y="972820"/>
            <a:ext cx="8590915" cy="5237480"/>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1. Vocabulary </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Match the words with the definitions.</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(1) </a:t>
            </a:r>
            <a:r>
              <a:rPr lang="zh-CN" altLang="en-US" sz="3200" dirty="0">
                <a:solidFill>
                  <a:schemeClr val="accent1"/>
                </a:solidFill>
                <a:latin typeface="Arial" panose="020B0604020202020204" pitchFamily="34" charset="0"/>
                <a:ea typeface="宋体" panose="02010600030101010101" pitchFamily="2" charset="-122"/>
              </a:rPr>
              <a:t>展览期              </a:t>
            </a:r>
            <a:r>
              <a:rPr lang="en-US" altLang="zh-CN" sz="3200" dirty="0">
                <a:solidFill>
                  <a:schemeClr val="accent1"/>
                </a:solidFill>
                <a:latin typeface="Arial" panose="020B0604020202020204" pitchFamily="34" charset="0"/>
                <a:ea typeface="宋体" panose="02010600030101010101" pitchFamily="2" charset="-122"/>
              </a:rPr>
              <a:t>a. move-in</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(2) </a:t>
            </a:r>
            <a:r>
              <a:rPr lang="zh-CN" altLang="en-US" sz="3200" dirty="0">
                <a:solidFill>
                  <a:schemeClr val="accent1"/>
                </a:solidFill>
                <a:latin typeface="Arial" panose="020B0604020202020204" pitchFamily="34" charset="0"/>
                <a:ea typeface="宋体" panose="02010600030101010101" pitchFamily="2" charset="-122"/>
              </a:rPr>
              <a:t>展台搭建           </a:t>
            </a:r>
            <a:r>
              <a:rPr lang="en-US" altLang="zh-CN" sz="3200" dirty="0">
                <a:solidFill>
                  <a:schemeClr val="accent1"/>
                </a:solidFill>
                <a:latin typeface="Arial" panose="020B0604020202020204" pitchFamily="34" charset="0"/>
                <a:ea typeface="宋体" panose="02010600030101010101" pitchFamily="2" charset="-122"/>
              </a:rPr>
              <a:t>b. move-out</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(3) </a:t>
            </a:r>
            <a:r>
              <a:rPr lang="zh-CN" altLang="en-US" sz="3200" dirty="0">
                <a:solidFill>
                  <a:schemeClr val="accent1"/>
                </a:solidFill>
                <a:latin typeface="Arial" panose="020B0604020202020204" pitchFamily="34" charset="0"/>
                <a:ea typeface="宋体" panose="02010600030101010101" pitchFamily="2" charset="-122"/>
              </a:rPr>
              <a:t>展台施工图       </a:t>
            </a:r>
            <a:r>
              <a:rPr lang="en-US" altLang="zh-CN" sz="3200" dirty="0">
                <a:solidFill>
                  <a:schemeClr val="accent1"/>
                </a:solidFill>
                <a:latin typeface="Arial" panose="020B0604020202020204" pitchFamily="34" charset="0"/>
                <a:ea typeface="宋体" panose="02010600030101010101" pitchFamily="2" charset="-122"/>
              </a:rPr>
              <a:t>c. setting up of the booth</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(4) </a:t>
            </a:r>
            <a:r>
              <a:rPr lang="zh-CN" altLang="en-US" sz="3200" dirty="0">
                <a:solidFill>
                  <a:schemeClr val="accent1"/>
                </a:solidFill>
                <a:latin typeface="Arial" panose="020B0604020202020204" pitchFamily="34" charset="0"/>
                <a:ea typeface="宋体" panose="02010600030101010101" pitchFamily="2" charset="-122"/>
              </a:rPr>
              <a:t>撤展期              </a:t>
            </a:r>
            <a:r>
              <a:rPr lang="en-US" altLang="zh-CN" sz="3200" dirty="0">
                <a:solidFill>
                  <a:schemeClr val="accent1"/>
                </a:solidFill>
                <a:latin typeface="Arial" panose="020B0604020202020204" pitchFamily="34" charset="0"/>
                <a:ea typeface="宋体" panose="02010600030101010101" pitchFamily="2" charset="-122"/>
              </a:rPr>
              <a:t>d. set up drawing</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(5) </a:t>
            </a:r>
            <a:r>
              <a:rPr lang="zh-CN" altLang="en-US" sz="3200" dirty="0">
                <a:solidFill>
                  <a:schemeClr val="accent1"/>
                </a:solidFill>
                <a:latin typeface="Arial" panose="020B0604020202020204" pitchFamily="34" charset="0"/>
                <a:ea typeface="宋体" panose="02010600030101010101" pitchFamily="2" charset="-122"/>
              </a:rPr>
              <a:t>标准摊位           </a:t>
            </a:r>
            <a:r>
              <a:rPr lang="en-US" altLang="zh-CN" sz="3200" dirty="0">
                <a:solidFill>
                  <a:schemeClr val="accent1"/>
                </a:solidFill>
                <a:latin typeface="Arial" panose="020B0604020202020204" pitchFamily="34" charset="0"/>
                <a:ea typeface="宋体" panose="02010600030101010101" pitchFamily="2" charset="-122"/>
              </a:rPr>
              <a:t>e. shell scheme stand</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(1) a   (2)c   (3)d     (4)b     (5)e</a:t>
            </a:r>
            <a:endParaRPr lang="zh-CN" altLang="zh-CN" sz="3200" dirty="0">
              <a:solidFill>
                <a:schemeClr val="accent1"/>
              </a:solidFill>
              <a:latin typeface="Arial" panose="020B0604020202020204" pitchFamily="34" charset="0"/>
              <a:ea typeface="宋体" panose="02010600030101010101" pitchFamily="2" charset="-122"/>
            </a:endParaRPr>
          </a:p>
        </p:txBody>
      </p:sp>
      <p:sp>
        <p:nvSpPr>
          <p:cNvPr id="6149" name="Rectangle 5"/>
          <p:cNvSpPr/>
          <p:nvPr/>
        </p:nvSpPr>
        <p:spPr>
          <a:xfrm>
            <a:off x="4464050" y="0"/>
            <a:ext cx="215900" cy="244475"/>
          </a:xfrm>
          <a:prstGeom prst="rect">
            <a:avLst/>
          </a:prstGeom>
          <a:noFill/>
          <a:ln w="28575">
            <a:noFill/>
          </a:ln>
        </p:spPr>
        <p:txBody>
          <a:bodyPr wrap="none" anchor="ctr">
            <a:spAutoFit/>
          </a:bodyPr>
          <a:lstStyle/>
          <a:p>
            <a:pPr eaLnBrk="0" hangingPunct="0"/>
            <a:r>
              <a:rPr lang="zh-CN" altLang="en-US" sz="1000" dirty="0">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150" name="Rectangle 7"/>
          <p:cNvSpPr/>
          <p:nvPr/>
        </p:nvSpPr>
        <p:spPr>
          <a:xfrm>
            <a:off x="4460875" y="473075"/>
            <a:ext cx="222250" cy="260350"/>
          </a:xfrm>
          <a:prstGeom prst="rect">
            <a:avLst/>
          </a:prstGeom>
          <a:noFill/>
          <a:ln w="28575">
            <a:noFill/>
          </a:ln>
        </p:spPr>
        <p:txBody>
          <a:bodyPr wrap="none" anchor="ctr">
            <a:spAutoFit/>
          </a:bodyPr>
          <a:lstStyle/>
          <a:p>
            <a:pPr eaLnBrk="0" hangingPunct="0"/>
            <a:r>
              <a:rPr lang="zh-CN" altLang="en-US" sz="1100"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6151" name="Picture 6" descr="2">
            <a:hlinkClick r:id="rId1" action="ppaction://hlinksldjump"/>
          </p:cNvPr>
          <p:cNvPicPr>
            <a:picLocks noChangeAspect="1"/>
          </p:cNvPicPr>
          <p:nvPr/>
        </p:nvPicPr>
        <p:blipFill>
          <a:blip r:embed="rId2"/>
          <a:stretch>
            <a:fillRect/>
          </a:stretch>
        </p:blipFill>
        <p:spPr>
          <a:xfrm>
            <a:off x="8036560" y="5276850"/>
            <a:ext cx="887413" cy="1219200"/>
          </a:xfrm>
          <a:prstGeom prst="rect">
            <a:avLst/>
          </a:prstGeom>
          <a:noFill/>
          <a:ln w="9525">
            <a:noFill/>
          </a:ln>
        </p:spPr>
      </p:pic>
      <p:pic>
        <p:nvPicPr>
          <p:cNvPr id="6152" name="Picture 9" descr="imagesCA0Z1IZ3"/>
          <p:cNvPicPr>
            <a:picLocks noChangeAspect="1"/>
          </p:cNvPicPr>
          <p:nvPr/>
        </p:nvPicPr>
        <p:blipFill>
          <a:blip r:embed="rId3"/>
          <a:stretch>
            <a:fillRect/>
          </a:stretch>
        </p:blipFill>
        <p:spPr>
          <a:xfrm>
            <a:off x="247650" y="5276850"/>
            <a:ext cx="628650" cy="628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8">
                                            <p:txEl>
                                              <p:pRg st="8" end="8"/>
                                            </p:txEl>
                                          </p:spTgt>
                                        </p:tgtEl>
                                        <p:attrNameLst>
                                          <p:attrName>style.visibility</p:attrName>
                                        </p:attrNameLst>
                                      </p:cBhvr>
                                      <p:to>
                                        <p:strVal val="visible"/>
                                      </p:to>
                                    </p:set>
                                    <p:anim calcmode="lin" valueType="num">
                                      <p:cBhvr additive="base">
                                        <p:cTn id="7" dur="500" fill="hold"/>
                                        <p:tgtEl>
                                          <p:spTgt spid="41988">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页脚占位符 2"/>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7171" name="Rectangle 2"/>
          <p:cNvSpPr>
            <a:spLocks noGrp="1"/>
          </p:cNvSpPr>
          <p:nvPr>
            <p:ph type="title" idx="4294967295"/>
          </p:nvPr>
        </p:nvSpPr>
        <p:spPr>
          <a:xfrm>
            <a:off x="1055688" y="65088"/>
            <a:ext cx="7958137" cy="733425"/>
          </a:xfrm>
          <a:solidFill>
            <a:srgbClr val="CCECFF">
              <a:alpha val="100000"/>
            </a:srgbClr>
          </a:solidFill>
        </p:spPr>
        <p:txBody>
          <a:bodyPr vert="horz" wrap="square" lIns="91440" tIns="45720" rIns="91440" bIns="45720" anchor="ctr"/>
          <a:lstStyle/>
          <a:p>
            <a:pPr algn="ctr" eaLnBrk="1" hangingPunct="1"/>
            <a:r>
              <a:rPr lang="en-US" altLang="zh-CN" dirty="0">
                <a:ea typeface="宋体" panose="02010600030101010101" pitchFamily="2" charset="-122"/>
              </a:rPr>
              <a:t>Warm-up</a:t>
            </a:r>
            <a:endParaRPr lang="en-US" altLang="zh-CN" dirty="0">
              <a:ea typeface="宋体" panose="02010600030101010101" pitchFamily="2" charset="-122"/>
            </a:endParaRPr>
          </a:p>
        </p:txBody>
      </p:sp>
      <p:sp>
        <p:nvSpPr>
          <p:cNvPr id="7172" name="Rectangle 3"/>
          <p:cNvSpPr/>
          <p:nvPr/>
        </p:nvSpPr>
        <p:spPr>
          <a:xfrm>
            <a:off x="668338" y="1146175"/>
            <a:ext cx="8475662" cy="4121150"/>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ea typeface="宋体" panose="02010600030101010101" pitchFamily="2" charset="-122"/>
                <a:sym typeface="+mn-ea"/>
              </a:rPr>
              <a:t>2. </a:t>
            </a:r>
            <a:r>
              <a:rPr lang="en-US" altLang="zh-CN" sz="3200" dirty="0">
                <a:solidFill>
                  <a:schemeClr val="accent1"/>
                </a:solidFill>
                <a:latin typeface="Arial" panose="020B0604020202020204" pitchFamily="34" charset="0"/>
                <a:ea typeface="宋体" panose="02010600030101010101" pitchFamily="2" charset="-122"/>
              </a:rPr>
              <a:t>Pair work </a:t>
            </a:r>
            <a:endParaRPr lang="en-US" altLang="zh-CN" sz="3200" dirty="0">
              <a:solidFill>
                <a:schemeClr val="accent1"/>
              </a:solidFill>
              <a:latin typeface="Arial" panose="020B0604020202020204" pitchFamily="34" charset="0"/>
              <a:ea typeface="宋体" panose="02010600030101010101" pitchFamily="2" charset="-122"/>
            </a:endParaRPr>
          </a:p>
          <a:p>
            <a:pPr algn="l"/>
            <a:r>
              <a:rPr lang="en-US" altLang="zh-CN" sz="3200" b="0" dirty="0">
                <a:ea typeface="宋体" panose="02010600030101010101" pitchFamily="2" charset="-122"/>
              </a:rPr>
              <a:t>   </a:t>
            </a:r>
            <a:r>
              <a:rPr lang="en-US" altLang="zh-CN" sz="3200" b="0" dirty="0"/>
              <a:t>Do you know how to build a booth? </a:t>
            </a:r>
            <a:endParaRPr lang="en-US" altLang="zh-CN" sz="3200" b="0" dirty="0" smtClean="0"/>
          </a:p>
          <a:p>
            <a:pPr algn="l"/>
            <a:r>
              <a:rPr lang="en-US" altLang="zh-CN" sz="3200" b="0" dirty="0"/>
              <a:t>  </a:t>
            </a:r>
            <a:r>
              <a:rPr lang="en-US" altLang="zh-CN" sz="3200" b="0" dirty="0" smtClean="0"/>
              <a:t> Do </a:t>
            </a:r>
            <a:r>
              <a:rPr lang="en-US" altLang="zh-CN" sz="3200" b="0" dirty="0"/>
              <a:t>you know how to design the booth? </a:t>
            </a:r>
            <a:endParaRPr lang="en-US" altLang="zh-CN" sz="3200" b="0" dirty="0" smtClean="0"/>
          </a:p>
          <a:p>
            <a:pPr algn="l"/>
            <a:r>
              <a:rPr lang="en-US" altLang="zh-CN" sz="3200" b="0" dirty="0"/>
              <a:t> </a:t>
            </a:r>
            <a:r>
              <a:rPr lang="en-US" altLang="zh-CN" sz="3200" b="0" dirty="0" smtClean="0"/>
              <a:t>  Do </a:t>
            </a:r>
            <a:r>
              <a:rPr lang="en-US" altLang="zh-CN" sz="3200" b="0" dirty="0"/>
              <a:t>you know how to create a virtual booth for online exhibition? </a:t>
            </a:r>
            <a:endParaRPr lang="en-US" altLang="zh-CN" sz="3200" b="0" dirty="0" smtClean="0"/>
          </a:p>
          <a:p>
            <a:pPr marL="457200" indent="-457200" algn="l">
              <a:buFont typeface="Wingdings" panose="05000000000000000000" charset="0"/>
              <a:buChar char="l"/>
            </a:pPr>
            <a:r>
              <a:rPr lang="en-US" altLang="zh-CN" sz="3200" b="0" dirty="0" smtClean="0"/>
              <a:t>Share </a:t>
            </a:r>
            <a:r>
              <a:rPr lang="en-US" altLang="zh-CN" sz="3200" b="0" dirty="0"/>
              <a:t>your opinion with your partners.</a:t>
            </a:r>
            <a:endParaRPr lang="zh-CN" altLang="zh-CN" sz="3200" b="0" dirty="0"/>
          </a:p>
        </p:txBody>
      </p:sp>
      <p:sp>
        <p:nvSpPr>
          <p:cNvPr id="7173" name="Rectangle 5"/>
          <p:cNvSpPr/>
          <p:nvPr/>
        </p:nvSpPr>
        <p:spPr>
          <a:xfrm>
            <a:off x="4464050" y="0"/>
            <a:ext cx="215900" cy="244475"/>
          </a:xfrm>
          <a:prstGeom prst="rect">
            <a:avLst/>
          </a:prstGeom>
          <a:noFill/>
          <a:ln w="28575">
            <a:noFill/>
          </a:ln>
        </p:spPr>
        <p:txBody>
          <a:bodyPr wrap="none" anchor="ctr">
            <a:spAutoFit/>
          </a:bodyPr>
          <a:lstStyle/>
          <a:p>
            <a:pPr eaLnBrk="0" hangingPunct="0"/>
            <a:r>
              <a:rPr lang="zh-CN" altLang="en-US" sz="1000" dirty="0">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7174" name="Rectangle 6"/>
          <p:cNvSpPr/>
          <p:nvPr/>
        </p:nvSpPr>
        <p:spPr>
          <a:xfrm>
            <a:off x="4460875" y="473075"/>
            <a:ext cx="222250" cy="260350"/>
          </a:xfrm>
          <a:prstGeom prst="rect">
            <a:avLst/>
          </a:prstGeom>
          <a:noFill/>
          <a:ln w="28575">
            <a:noFill/>
          </a:ln>
        </p:spPr>
        <p:txBody>
          <a:bodyPr wrap="none" anchor="ctr">
            <a:spAutoFit/>
          </a:bodyPr>
          <a:lstStyle/>
          <a:p>
            <a:pPr eaLnBrk="0" hangingPunct="0"/>
            <a:r>
              <a:rPr lang="zh-CN" altLang="en-US" sz="1100"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7175" name="Picture 6" descr="2">
            <a:hlinkClick r:id="rId1" action="ppaction://hlinksldjump"/>
          </p:cNvPr>
          <p:cNvPicPr>
            <a:picLocks noChangeAspect="1"/>
          </p:cNvPicPr>
          <p:nvPr/>
        </p:nvPicPr>
        <p:blipFill>
          <a:blip r:embed="rId2"/>
          <a:stretch>
            <a:fillRect/>
          </a:stretch>
        </p:blipFill>
        <p:spPr>
          <a:xfrm>
            <a:off x="2571750" y="5638800"/>
            <a:ext cx="887413" cy="1219200"/>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sz="2000" b="0" dirty="0">
                <a:solidFill>
                  <a:srgbClr val="FF66CC"/>
                </a:solidFill>
                <a:latin typeface="Arial" panose="020B0604020202020204" pitchFamily="34" charset="0"/>
                <a:ea typeface="华文琥珀" panose="02010800040101010101" pitchFamily="2" charset="-122"/>
              </a:rPr>
              <a:t>Tour Guide Practice</a:t>
            </a:r>
            <a:endParaRPr lang="en-US" altLang="zh-CN" sz="2000" b="0" dirty="0">
              <a:solidFill>
                <a:srgbClr val="FF66CC"/>
              </a:solidFill>
              <a:latin typeface="Arial" panose="020B0604020202020204" pitchFamily="34" charset="0"/>
              <a:ea typeface="华文琥珀" panose="02010800040101010101" pitchFamily="2" charset="-122"/>
            </a:endParaRPr>
          </a:p>
        </p:txBody>
      </p:sp>
      <p:sp>
        <p:nvSpPr>
          <p:cNvPr id="8195" name="Text Box 38"/>
          <p:cNvSpPr txBox="1"/>
          <p:nvPr/>
        </p:nvSpPr>
        <p:spPr>
          <a:xfrm>
            <a:off x="1050925" y="201613"/>
            <a:ext cx="7900988" cy="584775"/>
          </a:xfrm>
          <a:prstGeom prst="rect">
            <a:avLst/>
          </a:prstGeom>
          <a:solidFill>
            <a:srgbClr val="FF99CC"/>
          </a:solidFill>
          <a:ln w="28575">
            <a:noFill/>
          </a:ln>
        </p:spPr>
        <p:txBody>
          <a:bodyPr>
            <a:spAutoFit/>
          </a:bodyPr>
          <a:lstStyle/>
          <a:p>
            <a:r>
              <a:rPr lang="en-US" altLang="zh-CN" sz="3200" dirty="0">
                <a:latin typeface="Times New Roman" panose="02020603050405020304" pitchFamily="18" charset="0"/>
                <a:ea typeface="宋体" panose="02010600030101010101" pitchFamily="2" charset="-122"/>
              </a:rPr>
              <a:t>Task 1 </a:t>
            </a:r>
            <a:r>
              <a:rPr lang="en-US" altLang="zh-CN" sz="3200" dirty="0"/>
              <a:t>Moving to Cloud  </a:t>
            </a:r>
            <a:r>
              <a:rPr lang="en-US" altLang="zh-CN" sz="3200" dirty="0" smtClean="0"/>
              <a:t>Exhibition</a:t>
            </a:r>
            <a:endParaRPr lang="zh-CN" altLang="en-US" dirty="0">
              <a:latin typeface="Arial" panose="020B0604020202020204" pitchFamily="34" charset="0"/>
              <a:ea typeface="宋体" panose="02010600030101010101" pitchFamily="2" charset="-122"/>
            </a:endParaRPr>
          </a:p>
        </p:txBody>
      </p:sp>
      <p:grpSp>
        <p:nvGrpSpPr>
          <p:cNvPr id="8196" name="Group 19"/>
          <p:cNvGrpSpPr/>
          <p:nvPr/>
        </p:nvGrpSpPr>
        <p:grpSpPr>
          <a:xfrm>
            <a:off x="1068388" y="630238"/>
            <a:ext cx="693737" cy="728662"/>
            <a:chOff x="802" y="845"/>
            <a:chExt cx="827" cy="826"/>
          </a:xfrm>
        </p:grpSpPr>
        <p:sp>
          <p:nvSpPr>
            <p:cNvPr id="819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20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20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197" name="Rectangle 3"/>
          <p:cNvSpPr/>
          <p:nvPr/>
        </p:nvSpPr>
        <p:spPr>
          <a:xfrm>
            <a:off x="554038" y="815975"/>
            <a:ext cx="8589962" cy="5718175"/>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grab </a:t>
            </a:r>
            <a:r>
              <a:rPr lang="en-US" altLang="zh-CN" sz="3200" i="1" dirty="0">
                <a:solidFill>
                  <a:schemeClr val="accent1"/>
                </a:solidFill>
                <a:latin typeface="Arial" panose="020B0604020202020204" pitchFamily="34" charset="0"/>
                <a:ea typeface="宋体" panose="02010600030101010101" pitchFamily="2" charset="-122"/>
              </a:rPr>
              <a:t>v. </a:t>
            </a:r>
            <a:r>
              <a:rPr lang="zh-CN" altLang="en-US" sz="3200" dirty="0">
                <a:solidFill>
                  <a:schemeClr val="accent1"/>
                </a:solidFill>
                <a:latin typeface="Arial" panose="020B0604020202020204" pitchFamily="34" charset="0"/>
                <a:ea typeface="宋体" panose="02010600030101010101" pitchFamily="2" charset="-122"/>
              </a:rPr>
              <a:t>攫取，霸占</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accessibility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易接近，可亲</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frontage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前方</a:t>
            </a:r>
            <a:r>
              <a:rPr lang="en-US" altLang="zh-CN" sz="3200" dirty="0">
                <a:solidFill>
                  <a:schemeClr val="accent1"/>
                </a:solidFill>
                <a:latin typeface="Arial" panose="020B0604020202020204" pitchFamily="34" charset="0"/>
                <a:ea typeface="宋体" panose="02010600030101010101" pitchFamily="2" charset="-122"/>
              </a:rPr>
              <a:t>,</a:t>
            </a:r>
            <a:r>
              <a:rPr lang="zh-CN" altLang="en-US" sz="3200" dirty="0">
                <a:solidFill>
                  <a:schemeClr val="accent1"/>
                </a:solidFill>
                <a:latin typeface="Arial" panose="020B0604020202020204" pitchFamily="34" charset="0"/>
                <a:ea typeface="宋体" panose="02010600030101010101" pitchFamily="2" charset="-122"/>
              </a:rPr>
              <a:t>临街</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barrier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障碍物</a:t>
            </a:r>
            <a:r>
              <a:rPr lang="en-US" altLang="zh-CN" sz="3200" dirty="0">
                <a:solidFill>
                  <a:schemeClr val="accent1"/>
                </a:solidFill>
                <a:latin typeface="Arial" panose="020B0604020202020204" pitchFamily="34" charset="0"/>
                <a:ea typeface="宋体" panose="02010600030101010101" pitchFamily="2" charset="-122"/>
              </a:rPr>
              <a:t>,</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cabinet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内阁</a:t>
            </a:r>
            <a:r>
              <a:rPr lang="en-US" altLang="zh-CN" sz="3200" dirty="0">
                <a:solidFill>
                  <a:schemeClr val="accent1"/>
                </a:solidFill>
                <a:latin typeface="Arial" panose="020B0604020202020204" pitchFamily="34" charset="0"/>
                <a:ea typeface="宋体" panose="02010600030101010101" pitchFamily="2" charset="-122"/>
              </a:rPr>
              <a:t>,</a:t>
            </a:r>
            <a:r>
              <a:rPr lang="zh-CN" altLang="en-US" sz="3200" dirty="0">
                <a:solidFill>
                  <a:schemeClr val="accent1"/>
                </a:solidFill>
                <a:latin typeface="Arial" panose="020B0604020202020204" pitchFamily="34" charset="0"/>
                <a:ea typeface="宋体" panose="02010600030101010101" pitchFamily="2" charset="-122"/>
              </a:rPr>
              <a:t>橱柜</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shelve </a:t>
            </a:r>
            <a:r>
              <a:rPr lang="en-US" altLang="zh-CN" sz="3200" i="1" dirty="0">
                <a:solidFill>
                  <a:schemeClr val="accent1"/>
                </a:solidFill>
                <a:latin typeface="Arial" panose="020B0604020202020204" pitchFamily="34" charset="0"/>
                <a:ea typeface="宋体" panose="02010600030101010101" pitchFamily="2" charset="-122"/>
              </a:rPr>
              <a:t>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搁置，将某事放到一旁不予考虑</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asymmetrical </a:t>
            </a:r>
            <a:r>
              <a:rPr lang="en-US" altLang="zh-CN" sz="3200" i="1" dirty="0">
                <a:solidFill>
                  <a:schemeClr val="accent1"/>
                </a:solidFill>
                <a:latin typeface="Arial" panose="020B0604020202020204" pitchFamily="34" charset="0"/>
                <a:ea typeface="宋体" panose="02010600030101010101" pitchFamily="2" charset="-122"/>
              </a:rPr>
              <a:t>adj.</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非对称的</a:t>
            </a:r>
            <a:endParaRPr lang="zh-CN" altLang="en-US" sz="3200" dirty="0">
              <a:solidFill>
                <a:schemeClr val="accent1"/>
              </a:solidFill>
              <a:latin typeface="Arial" panose="020B0604020202020204" pitchFamily="34" charset="0"/>
              <a:ea typeface="宋体" panose="02010600030101010101" pitchFamily="2" charset="-122"/>
            </a:endParaRPr>
          </a:p>
        </p:txBody>
      </p:sp>
      <p:pic>
        <p:nvPicPr>
          <p:cNvPr id="8198" name="Picture 6" descr="2">
            <a:hlinkClick r:id="rId1" action="ppaction://hlinksldjump"/>
          </p:cNvPr>
          <p:cNvPicPr>
            <a:picLocks noChangeAspect="1"/>
          </p:cNvPicPr>
          <p:nvPr/>
        </p:nvPicPr>
        <p:blipFill>
          <a:blip r:embed="rId2"/>
          <a:stretch>
            <a:fillRect/>
          </a:stretch>
        </p:blipFill>
        <p:spPr>
          <a:xfrm>
            <a:off x="3810000" y="56388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9219"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1 </a:t>
            </a:r>
            <a:r>
              <a:rPr lang="en-US" altLang="zh-CN" sz="2800" dirty="0"/>
              <a:t>Moving to Cloud  Exhibition</a:t>
            </a:r>
            <a:endParaRPr lang="zh-CN" altLang="en-US" sz="2800" dirty="0">
              <a:ea typeface="宋体" panose="02010600030101010101" pitchFamily="2" charset="-122"/>
            </a:endParaRPr>
          </a:p>
        </p:txBody>
      </p:sp>
      <p:grpSp>
        <p:nvGrpSpPr>
          <p:cNvPr id="9220" name="Group 19"/>
          <p:cNvGrpSpPr/>
          <p:nvPr/>
        </p:nvGrpSpPr>
        <p:grpSpPr>
          <a:xfrm>
            <a:off x="1068388" y="630238"/>
            <a:ext cx="693737" cy="728662"/>
            <a:chOff x="802" y="845"/>
            <a:chExt cx="827" cy="826"/>
          </a:xfrm>
        </p:grpSpPr>
        <p:sp>
          <p:nvSpPr>
            <p:cNvPr id="922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22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22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235" name="Rectangle 3"/>
          <p:cNvSpPr/>
          <p:nvPr/>
        </p:nvSpPr>
        <p:spPr>
          <a:xfrm>
            <a:off x="0" y="884084"/>
            <a:ext cx="9144000" cy="5112262"/>
          </a:xfrm>
          <a:prstGeom prst="rect">
            <a:avLst/>
          </a:prstGeom>
          <a:solidFill>
            <a:srgbClr val="FFCCFF"/>
          </a:solidFill>
          <a:ln w="9525">
            <a:noFill/>
          </a:ln>
        </p:spPr>
        <p:txBody>
          <a:bodyPr/>
          <a:lstStyle/>
          <a:p>
            <a:pPr marL="609600" indent="-609600" algn="just" eaLnBrk="0" hangingPunct="0">
              <a:spcBef>
                <a:spcPct val="20000"/>
              </a:spcBef>
              <a:buSzPct val="85000"/>
              <a:buFont typeface="Wingdings" panose="05000000000000000000" pitchFamily="2" charset="2"/>
            </a:pPr>
            <a:r>
              <a:rPr lang="en-US" altLang="zh-CN" sz="3200" dirty="0">
                <a:latin typeface="Times New Roman" panose="02020603050405020304" pitchFamily="18" charset="0"/>
                <a:ea typeface="宋体" panose="02010600030101010101" pitchFamily="2" charset="-122"/>
              </a:rPr>
              <a:t>Activity 1 </a:t>
            </a:r>
            <a:r>
              <a:rPr lang="en-US" altLang="zh-CN" sz="3200" dirty="0"/>
              <a:t>Vocabulary</a:t>
            </a:r>
            <a:r>
              <a:rPr lang="en-US" altLang="zh-CN" sz="3200" dirty="0" smtClean="0">
                <a:latin typeface="Times New Roman" panose="02020603050405020304" pitchFamily="18" charset="0"/>
                <a:ea typeface="宋体" panose="02010600030101010101" pitchFamily="2" charset="-122"/>
              </a:rPr>
              <a:t> </a:t>
            </a:r>
            <a:endParaRPr lang="en-US" altLang="zh-CN" sz="3200" dirty="0">
              <a:latin typeface="Times New Roman" panose="02020603050405020304" pitchFamily="18" charset="0"/>
              <a:ea typeface="宋体" panose="02010600030101010101" pitchFamily="2" charset="-122"/>
            </a:endParaRPr>
          </a:p>
          <a:p>
            <a:pPr algn="l"/>
            <a:r>
              <a:rPr lang="en-US" altLang="zh-CN" sz="2400" i="1" dirty="0"/>
              <a:t>Match the English expressions with their Chinese </a:t>
            </a:r>
            <a:r>
              <a:rPr lang="en-US" altLang="zh-CN" sz="2400" i="1" dirty="0" smtClean="0"/>
              <a:t>equivalents.</a:t>
            </a:r>
            <a:endParaRPr lang="en-US" altLang="zh-CN" sz="2400" dirty="0"/>
          </a:p>
          <a:p>
            <a:pPr algn="l"/>
            <a:r>
              <a:rPr lang="en-US" altLang="zh-CN" sz="2800" b="0" dirty="0" smtClean="0"/>
              <a:t>(1) cloud </a:t>
            </a:r>
            <a:r>
              <a:rPr lang="en-US" altLang="zh-CN" sz="2800" b="0" dirty="0"/>
              <a:t>exhibition</a:t>
            </a:r>
            <a:r>
              <a:rPr lang="zh-CN" altLang="zh-CN" sz="2800" b="0" dirty="0"/>
              <a:t>                     </a:t>
            </a:r>
            <a:r>
              <a:rPr lang="en-US" altLang="zh-CN" sz="2800" b="0" dirty="0" smtClean="0"/>
              <a:t>    </a:t>
            </a:r>
            <a:r>
              <a:rPr lang="zh-CN" altLang="zh-CN" sz="2800" b="0" dirty="0" smtClean="0"/>
              <a:t> </a:t>
            </a:r>
            <a:r>
              <a:rPr lang="en-US" altLang="zh-CN" sz="2800" b="0" dirty="0"/>
              <a:t>a.</a:t>
            </a:r>
            <a:r>
              <a:rPr lang="zh-CN" altLang="zh-CN" sz="2800" b="0" dirty="0"/>
              <a:t>网</a:t>
            </a:r>
            <a:r>
              <a:rPr lang="zh-CN" altLang="zh-CN" sz="2800" b="0" dirty="0" smtClean="0"/>
              <a:t>红</a:t>
            </a:r>
            <a:endParaRPr lang="en-US" altLang="zh-CN" sz="2800" b="0" dirty="0" smtClean="0"/>
          </a:p>
          <a:p>
            <a:pPr algn="l"/>
            <a:r>
              <a:rPr lang="en-US" altLang="zh-CN" sz="2800" b="0" dirty="0" smtClean="0"/>
              <a:t>(</a:t>
            </a:r>
            <a:r>
              <a:rPr lang="en-US" altLang="zh-CN" sz="2800" b="0" dirty="0"/>
              <a:t>2</a:t>
            </a:r>
            <a:r>
              <a:rPr lang="zh-CN" altLang="zh-CN" sz="2800" b="0" dirty="0"/>
              <a:t>) </a:t>
            </a:r>
            <a:r>
              <a:rPr lang="en-US" altLang="zh-CN" sz="2800" b="0" dirty="0"/>
              <a:t>live streaming sales</a:t>
            </a:r>
            <a:r>
              <a:rPr lang="zh-CN" altLang="zh-CN" sz="2800" b="0" dirty="0"/>
              <a:t>                  </a:t>
            </a:r>
            <a:r>
              <a:rPr lang="en-US" altLang="zh-CN" sz="2800" b="0" dirty="0" smtClean="0"/>
              <a:t>b</a:t>
            </a:r>
            <a:r>
              <a:rPr lang="en-US" altLang="zh-CN" sz="2800" b="0" dirty="0"/>
              <a:t>.</a:t>
            </a:r>
            <a:r>
              <a:rPr lang="zh-CN" altLang="zh-CN" sz="2800" b="0" dirty="0" smtClean="0"/>
              <a:t>节目主持人</a:t>
            </a:r>
            <a:endParaRPr lang="en-US" altLang="zh-CN" sz="2800" b="0" dirty="0" smtClean="0"/>
          </a:p>
          <a:p>
            <a:pPr algn="l"/>
            <a:r>
              <a:rPr lang="en-US" altLang="zh-CN" sz="2800" b="0" dirty="0" smtClean="0"/>
              <a:t>(</a:t>
            </a:r>
            <a:r>
              <a:rPr lang="en-US" altLang="zh-CN" sz="2800" b="0" dirty="0"/>
              <a:t>3</a:t>
            </a:r>
            <a:r>
              <a:rPr lang="zh-CN" altLang="zh-CN" sz="2800" b="0" dirty="0"/>
              <a:t>) </a:t>
            </a:r>
            <a:r>
              <a:rPr lang="en-US" altLang="zh-CN" sz="2800" b="0" dirty="0"/>
              <a:t>internet celebrity/influencer</a:t>
            </a:r>
            <a:r>
              <a:rPr lang="zh-CN" altLang="zh-CN" sz="2800" b="0" dirty="0"/>
              <a:t>      </a:t>
            </a:r>
            <a:r>
              <a:rPr lang="en-US" altLang="zh-CN" sz="2800" b="0" dirty="0" smtClean="0"/>
              <a:t> </a:t>
            </a:r>
            <a:r>
              <a:rPr lang="en-US" altLang="zh-CN" sz="2800" b="0" dirty="0"/>
              <a:t>c.</a:t>
            </a:r>
            <a:r>
              <a:rPr lang="zh-CN" altLang="zh-CN" sz="2800" b="0" dirty="0"/>
              <a:t>虚拟会议</a:t>
            </a:r>
            <a:r>
              <a:rPr lang="en-US" altLang="zh-CN" sz="2800" b="0" dirty="0"/>
              <a:t>/</a:t>
            </a:r>
            <a:r>
              <a:rPr lang="zh-CN" altLang="zh-CN" sz="2800" b="0" dirty="0"/>
              <a:t>线上</a:t>
            </a:r>
            <a:r>
              <a:rPr lang="zh-CN" altLang="zh-CN" sz="2800" b="0" dirty="0" smtClean="0"/>
              <a:t>会议</a:t>
            </a:r>
            <a:r>
              <a:rPr lang="en-US" altLang="zh-CN" sz="2800" b="0" dirty="0" smtClean="0"/>
              <a:t>(</a:t>
            </a:r>
            <a:r>
              <a:rPr lang="en-US" altLang="zh-CN" sz="2800" b="0" dirty="0"/>
              <a:t>4</a:t>
            </a:r>
            <a:r>
              <a:rPr lang="zh-CN" altLang="zh-CN" sz="2800" b="0" dirty="0"/>
              <a:t>) </a:t>
            </a:r>
            <a:r>
              <a:rPr lang="en-US" altLang="zh-CN" sz="2800" b="0" dirty="0"/>
              <a:t>live streamer</a:t>
            </a:r>
            <a:r>
              <a:rPr lang="zh-CN" altLang="zh-CN" sz="2800" b="0" dirty="0"/>
              <a:t>                     	</a:t>
            </a:r>
            <a:r>
              <a:rPr lang="en-US" altLang="zh-CN" sz="2800" b="0" dirty="0" smtClean="0"/>
              <a:t>d</a:t>
            </a:r>
            <a:r>
              <a:rPr lang="en-US" altLang="zh-CN" sz="2800" b="0" dirty="0"/>
              <a:t>.</a:t>
            </a:r>
            <a:r>
              <a:rPr lang="zh-CN" altLang="zh-CN" sz="2800" b="0" dirty="0"/>
              <a:t>打赏和</a:t>
            </a:r>
            <a:r>
              <a:rPr lang="zh-CN" altLang="zh-CN" sz="2800" b="0" dirty="0" smtClean="0"/>
              <a:t>礼物</a:t>
            </a:r>
            <a:endParaRPr lang="en-US" altLang="zh-CN" sz="2800" b="0" dirty="0" smtClean="0"/>
          </a:p>
          <a:p>
            <a:pPr algn="l"/>
            <a:r>
              <a:rPr lang="en-US" altLang="zh-CN" sz="2800" b="0" dirty="0" smtClean="0"/>
              <a:t>(</a:t>
            </a:r>
            <a:r>
              <a:rPr lang="en-US" altLang="zh-CN" sz="2800" b="0" dirty="0"/>
              <a:t>5</a:t>
            </a:r>
            <a:r>
              <a:rPr lang="zh-CN" altLang="zh-CN" sz="2800" b="0" dirty="0"/>
              <a:t>) </a:t>
            </a:r>
            <a:r>
              <a:rPr lang="en-US" altLang="zh-CN" sz="2800" b="0" dirty="0"/>
              <a:t>cloud trading</a:t>
            </a:r>
            <a:r>
              <a:rPr lang="zh-CN" altLang="zh-CN" sz="2800" b="0" dirty="0"/>
              <a:t>              		</a:t>
            </a:r>
            <a:r>
              <a:rPr lang="en-US" altLang="zh-CN" sz="2800" b="0" dirty="0" smtClean="0"/>
              <a:t>f</a:t>
            </a:r>
            <a:r>
              <a:rPr lang="en-US" altLang="zh-CN" sz="2800" b="0" dirty="0"/>
              <a:t>.</a:t>
            </a:r>
            <a:r>
              <a:rPr lang="zh-CN" altLang="zh-CN" sz="2800" b="0" dirty="0" smtClean="0"/>
              <a:t>粉丝</a:t>
            </a:r>
            <a:endParaRPr lang="en-US" altLang="zh-CN" sz="2800" b="0" dirty="0" smtClean="0"/>
          </a:p>
          <a:p>
            <a:pPr algn="l"/>
            <a:r>
              <a:rPr lang="en-US" altLang="zh-CN" sz="2800" b="0" dirty="0" smtClean="0"/>
              <a:t>(</a:t>
            </a:r>
            <a:r>
              <a:rPr lang="en-US" altLang="zh-CN" sz="2800" b="0" dirty="0"/>
              <a:t>6</a:t>
            </a:r>
            <a:r>
              <a:rPr lang="zh-CN" altLang="zh-CN" sz="2800" b="0" dirty="0"/>
              <a:t>) </a:t>
            </a:r>
            <a:r>
              <a:rPr lang="en-US" altLang="zh-CN" sz="2800" b="0" dirty="0"/>
              <a:t>virtual meeting                    </a:t>
            </a:r>
            <a:r>
              <a:rPr lang="en-US" altLang="zh-CN" sz="2800" b="0" dirty="0" smtClean="0"/>
              <a:t>      </a:t>
            </a:r>
            <a:r>
              <a:rPr lang="en-US" altLang="zh-CN" sz="2800" b="0" dirty="0"/>
              <a:t>g.</a:t>
            </a:r>
            <a:r>
              <a:rPr lang="zh-CN" altLang="zh-CN" sz="2800" b="0" dirty="0"/>
              <a:t>社交</a:t>
            </a:r>
            <a:r>
              <a:rPr lang="zh-CN" altLang="zh-CN" sz="2800" b="0" dirty="0" smtClean="0"/>
              <a:t>媒体</a:t>
            </a:r>
            <a:r>
              <a:rPr lang="en-US" altLang="zh-CN" sz="2800" b="0" dirty="0" smtClean="0"/>
              <a:t> </a:t>
            </a:r>
            <a:endParaRPr lang="en-US" altLang="zh-CN" sz="2800" b="0" dirty="0" smtClean="0"/>
          </a:p>
          <a:p>
            <a:pPr algn="l"/>
            <a:r>
              <a:rPr lang="en-US" altLang="zh-CN" sz="2800" b="0" dirty="0" smtClean="0"/>
              <a:t>(</a:t>
            </a:r>
            <a:r>
              <a:rPr lang="en-US" altLang="zh-CN" sz="2800" b="0" dirty="0"/>
              <a:t>7) follower                        </a:t>
            </a:r>
            <a:r>
              <a:rPr lang="en-US" altLang="zh-CN" sz="2800" b="0" dirty="0"/>
              <a:t> </a:t>
            </a:r>
            <a:r>
              <a:rPr lang="en-US" altLang="zh-CN" sz="2800" b="0" dirty="0" smtClean="0"/>
              <a:t>            </a:t>
            </a:r>
            <a:r>
              <a:rPr lang="en-US" altLang="zh-CN" sz="2800" b="0" dirty="0"/>
              <a:t>h.</a:t>
            </a:r>
            <a:r>
              <a:rPr lang="zh-CN" altLang="zh-CN" sz="2800" b="0" dirty="0"/>
              <a:t>云展会</a:t>
            </a:r>
            <a:r>
              <a:rPr lang="en-US" altLang="zh-CN" sz="2800" b="0" dirty="0"/>
              <a:t>/</a:t>
            </a:r>
            <a:r>
              <a:rPr lang="zh-CN" altLang="zh-CN" sz="2800" b="0" dirty="0"/>
              <a:t>线上</a:t>
            </a:r>
            <a:r>
              <a:rPr lang="zh-CN" altLang="zh-CN" sz="2800" b="0" dirty="0" smtClean="0"/>
              <a:t>展会</a:t>
            </a:r>
            <a:endParaRPr lang="en-US" altLang="zh-CN" sz="2800" b="0" dirty="0" smtClean="0"/>
          </a:p>
          <a:p>
            <a:pPr algn="l"/>
            <a:r>
              <a:rPr lang="en-US" altLang="zh-CN" sz="2800" b="0" dirty="0" smtClean="0"/>
              <a:t>(</a:t>
            </a:r>
            <a:r>
              <a:rPr lang="en-US" altLang="zh-CN" sz="2800" b="0" dirty="0"/>
              <a:t>8) tips and gifts              </a:t>
            </a:r>
            <a:r>
              <a:rPr lang="en-US" altLang="zh-CN" sz="2800" b="0" dirty="0" smtClean="0"/>
              <a:t>               </a:t>
            </a:r>
            <a:r>
              <a:rPr lang="en-US" altLang="zh-CN" sz="2800" b="0" dirty="0"/>
              <a:t>i.</a:t>
            </a:r>
            <a:r>
              <a:rPr lang="zh-CN" altLang="zh-CN" sz="2800" b="0" dirty="0"/>
              <a:t>云贸易</a:t>
            </a:r>
            <a:r>
              <a:rPr lang="en-US" altLang="zh-CN" sz="2800" b="0" dirty="0"/>
              <a:t> /</a:t>
            </a:r>
            <a:r>
              <a:rPr lang="zh-CN" altLang="zh-CN" sz="2800" b="0" dirty="0"/>
              <a:t>线上</a:t>
            </a:r>
            <a:r>
              <a:rPr lang="zh-CN" altLang="zh-CN" sz="2800" b="0" dirty="0" smtClean="0"/>
              <a:t>贸易</a:t>
            </a:r>
            <a:endParaRPr lang="en-US" altLang="zh-CN" sz="2800" b="0" dirty="0" smtClean="0"/>
          </a:p>
          <a:p>
            <a:pPr algn="l"/>
            <a:r>
              <a:rPr lang="en-US" altLang="zh-CN" sz="2800" b="0" dirty="0" smtClean="0"/>
              <a:t>(9) social </a:t>
            </a:r>
            <a:r>
              <a:rPr lang="en-US" altLang="zh-CN" sz="2800" b="0" dirty="0"/>
              <a:t>media                </a:t>
            </a:r>
            <a:r>
              <a:rPr lang="en-US" altLang="zh-CN" sz="2800" b="0" dirty="0" smtClean="0"/>
              <a:t>              </a:t>
            </a:r>
            <a:r>
              <a:rPr lang="en-US" altLang="zh-CN" sz="2800" b="0" dirty="0"/>
              <a:t>j. </a:t>
            </a:r>
            <a:r>
              <a:rPr lang="zh-CN" altLang="zh-CN" sz="2800" b="0" dirty="0"/>
              <a:t>直播主</a:t>
            </a:r>
            <a:r>
              <a:rPr lang="zh-CN" altLang="zh-CN" sz="2800" b="0" dirty="0" smtClean="0"/>
              <a:t>播</a:t>
            </a:r>
            <a:endParaRPr lang="en-US" altLang="zh-CN" sz="2800" b="0" dirty="0" smtClean="0"/>
          </a:p>
          <a:p>
            <a:pPr algn="l"/>
            <a:r>
              <a:rPr lang="en-US" altLang="zh-CN" sz="2800" b="0" dirty="0" smtClean="0"/>
              <a:t>(10) host                                          k</a:t>
            </a:r>
            <a:r>
              <a:rPr lang="en-US" altLang="zh-CN" sz="2800" b="0" dirty="0"/>
              <a:t>.</a:t>
            </a:r>
            <a:r>
              <a:rPr lang="zh-CN" altLang="zh-CN" sz="2800" b="0" dirty="0"/>
              <a:t>直播带货</a:t>
            </a:r>
            <a:endParaRPr lang="zh-CN" altLang="zh-CN" sz="2800" b="0" dirty="0"/>
          </a:p>
        </p:txBody>
      </p:sp>
      <p:pic>
        <p:nvPicPr>
          <p:cNvPr id="9222" name="Picture 6" descr="2">
            <a:hlinkClick r:id="rId1" action="ppaction://hlinksldjump"/>
          </p:cNvPr>
          <p:cNvPicPr>
            <a:picLocks noChangeAspect="1"/>
          </p:cNvPicPr>
          <p:nvPr/>
        </p:nvPicPr>
        <p:blipFill>
          <a:blip r:embed="rId2"/>
          <a:stretch>
            <a:fillRect/>
          </a:stretch>
        </p:blipFill>
        <p:spPr>
          <a:xfrm>
            <a:off x="8064500" y="274484"/>
            <a:ext cx="887413" cy="1219200"/>
          </a:xfrm>
          <a:prstGeom prst="rect">
            <a:avLst/>
          </a:prstGeom>
          <a:noFill/>
          <a:ln w="9525">
            <a:noFill/>
          </a:ln>
        </p:spPr>
      </p:pic>
      <p:sp>
        <p:nvSpPr>
          <p:cNvPr id="2" name="矩形 1"/>
          <p:cNvSpPr/>
          <p:nvPr/>
        </p:nvSpPr>
        <p:spPr bwMode="auto">
          <a:xfrm>
            <a:off x="19666" y="5996346"/>
            <a:ext cx="5407742" cy="861654"/>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pPr marL="342900" marR="0" indent="-342900" algn="ctr" defTabSz="914400" rtl="0" eaLnBrk="1" fontAlgn="base" latinLnBrk="0" hangingPunct="1">
              <a:lnSpc>
                <a:spcPct val="100000"/>
              </a:lnSpc>
              <a:spcBef>
                <a:spcPct val="0"/>
              </a:spcBef>
              <a:spcAft>
                <a:spcPct val="0"/>
              </a:spcAft>
              <a:buClrTx/>
              <a:buSzTx/>
              <a:buFontTx/>
              <a:buAutoNum type="arabicParenBoth"/>
            </a:pPr>
            <a:r>
              <a:rPr kumimoji="0" lang="en-US" altLang="zh-CN" sz="1800" b="1" i="0" u="none" strike="noStrike" cap="none" normalizeH="0" baseline="0" dirty="0" smtClean="0">
                <a:ln>
                  <a:noFill/>
                </a:ln>
                <a:solidFill>
                  <a:srgbClr val="FF0000"/>
                </a:solidFill>
                <a:effectLst/>
                <a:latin typeface="Arial" panose="020B0604020202020204" pitchFamily="34" charset="0"/>
              </a:rPr>
              <a:t>h. (2) k. (3)a.</a:t>
            </a:r>
            <a:r>
              <a:rPr kumimoji="0" lang="en-US" altLang="zh-CN" sz="1800" b="1" i="0" u="none" strike="noStrike" cap="none" normalizeH="0" dirty="0" smtClean="0">
                <a:ln>
                  <a:noFill/>
                </a:ln>
                <a:solidFill>
                  <a:srgbClr val="FF0000"/>
                </a:solidFill>
                <a:effectLst/>
                <a:latin typeface="Arial" panose="020B0604020202020204" pitchFamily="34" charset="0"/>
              </a:rPr>
              <a:t> (4)j. (5)i. </a:t>
            </a:r>
            <a:r>
              <a:rPr lang="en-US" altLang="zh-CN" dirty="0" smtClean="0">
                <a:solidFill>
                  <a:srgbClr val="FF0000"/>
                </a:solidFill>
              </a:rPr>
              <a:t>(6)c. (7)f. (8)d. (9)g. (10)b.</a:t>
            </a:r>
            <a:r>
              <a:rPr kumimoji="0" lang="en-US" altLang="zh-CN" sz="1800" b="1" i="0" u="none" strike="noStrike" cap="none" normalizeH="0" dirty="0" smtClean="0">
                <a:ln>
                  <a:noFill/>
                </a:ln>
                <a:solidFill>
                  <a:srgbClr val="FF0000"/>
                </a:solidFill>
                <a:effectLst/>
                <a:latin typeface="Arial" panose="020B0604020202020204" pitchFamily="34" charset="0"/>
              </a:rPr>
              <a:t> </a:t>
            </a:r>
            <a:r>
              <a:rPr kumimoji="0" lang="en-US" altLang="zh-CN" sz="1800" b="1" i="0" u="none" strike="noStrike" cap="none" normalizeH="0" baseline="0" dirty="0" smtClean="0">
                <a:ln>
                  <a:noFill/>
                </a:ln>
                <a:solidFill>
                  <a:srgbClr val="FF0000"/>
                </a:solidFill>
                <a:effectLst/>
                <a:latin typeface="Arial" panose="020B0604020202020204" pitchFamily="34" charset="0"/>
              </a:rPr>
              <a:t> </a:t>
            </a:r>
            <a:endParaRPr kumimoji="0" lang="zh-CN" altLang="en-US" sz="1800" b="1" i="0" u="none" strike="noStrike" cap="none" normalizeH="0" baseline="0" dirty="0" smtClean="0">
              <a:ln>
                <a:noFill/>
              </a:ln>
              <a:solidFill>
                <a:srgbClr val="FF0000"/>
              </a:solidFill>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35">
                                            <p:txEl>
                                              <p:pRg st="0" end="0"/>
                                            </p:txEl>
                                          </p:spTgt>
                                        </p:tgtEl>
                                        <p:attrNameLst>
                                          <p:attrName>style.visibility</p:attrName>
                                        </p:attrNameLst>
                                      </p:cBhvr>
                                      <p:to>
                                        <p:strVal val="visible"/>
                                      </p:to>
                                    </p:set>
                                    <p:anim calcmode="lin" valueType="num">
                                      <p:cBhvr additive="base">
                                        <p:cTn id="7" dur="500" fill="hold"/>
                                        <p:tgtEl>
                                          <p:spTgt spid="92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229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1 </a:t>
            </a:r>
            <a:r>
              <a:rPr lang="en-US" altLang="zh-CN" sz="2800" dirty="0"/>
              <a:t>Moving to Cloud  Exhibition</a:t>
            </a:r>
            <a:endParaRPr lang="zh-CN" altLang="en-US" sz="2800" dirty="0">
              <a:ea typeface="宋体" panose="02010600030101010101" pitchFamily="2" charset="-122"/>
            </a:endParaRPr>
          </a:p>
        </p:txBody>
      </p:sp>
      <p:grpSp>
        <p:nvGrpSpPr>
          <p:cNvPr id="12292" name="Group 19"/>
          <p:cNvGrpSpPr/>
          <p:nvPr/>
        </p:nvGrpSpPr>
        <p:grpSpPr>
          <a:xfrm>
            <a:off x="1068388" y="630238"/>
            <a:ext cx="693737" cy="728662"/>
            <a:chOff x="802" y="845"/>
            <a:chExt cx="827" cy="826"/>
          </a:xfrm>
        </p:grpSpPr>
        <p:sp>
          <p:nvSpPr>
            <p:cNvPr id="1229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229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229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12293" name="Rectangle 3"/>
          <p:cNvSpPr/>
          <p:nvPr/>
        </p:nvSpPr>
        <p:spPr>
          <a:xfrm>
            <a:off x="554038" y="747772"/>
            <a:ext cx="8589962" cy="5462527"/>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latin typeface="Arial" panose="020B0604020202020204" pitchFamily="34" charset="0"/>
                <a:ea typeface="宋体" panose="02010600030101010101" pitchFamily="2" charset="-122"/>
              </a:rPr>
              <a:t>Activity </a:t>
            </a:r>
            <a:r>
              <a:rPr lang="en-US" altLang="zh-CN" sz="3200" dirty="0" smtClean="0">
                <a:latin typeface="Arial" panose="020B0604020202020204" pitchFamily="34" charset="0"/>
                <a:ea typeface="宋体" panose="02010600030101010101" pitchFamily="2" charset="-122"/>
              </a:rPr>
              <a:t>2 </a:t>
            </a:r>
            <a:r>
              <a:rPr lang="en-US" altLang="zh-CN" sz="3200" dirty="0">
                <a:latin typeface="Arial" panose="020B0604020202020204" pitchFamily="34" charset="0"/>
                <a:ea typeface="宋体" panose="02010600030101010101" pitchFamily="2" charset="-122"/>
              </a:rPr>
              <a:t>Reading</a:t>
            </a:r>
            <a:endParaRPr lang="en-US" altLang="zh-CN" sz="3200" dirty="0">
              <a:latin typeface="Arial" panose="020B0604020202020204" pitchFamily="34" charset="0"/>
              <a:ea typeface="宋体" panose="02010600030101010101" pitchFamily="2" charset="-122"/>
            </a:endParaRPr>
          </a:p>
          <a:p>
            <a:pPr algn="l"/>
            <a:r>
              <a:rPr lang="en-US" altLang="zh-CN" sz="3200" dirty="0">
                <a:latin typeface="Arial" panose="020B0604020202020204" pitchFamily="34" charset="0"/>
                <a:ea typeface="宋体" panose="02010600030101010101" pitchFamily="2" charset="-122"/>
              </a:rPr>
              <a:t>   </a:t>
            </a:r>
            <a:r>
              <a:rPr lang="en-US" altLang="zh-CN" sz="2400" b="0" i="1" dirty="0"/>
              <a:t>Read the following passage about online exhibition. Are the statements below true or false</a:t>
            </a:r>
            <a:r>
              <a:rPr lang="zh-CN" altLang="zh-CN" sz="2400" b="0" i="1" dirty="0" smtClean="0"/>
              <a:t>？</a:t>
            </a:r>
            <a:endParaRPr lang="en-US" altLang="zh-CN" sz="2400" b="0" dirty="0"/>
          </a:p>
          <a:p>
            <a:pPr marL="457200" indent="-457200" algn="l">
              <a:buAutoNum type="arabicParenBoth"/>
            </a:pPr>
            <a:r>
              <a:rPr lang="en-US" altLang="zh-CN" sz="2400" b="0" dirty="0" smtClean="0"/>
              <a:t>The </a:t>
            </a:r>
            <a:r>
              <a:rPr lang="en-US" altLang="zh-CN" sz="2400" b="0" dirty="0"/>
              <a:t>COVID-19 epidemic has increased the digital transformation of the traditional exhibition industry. </a:t>
            </a:r>
            <a:endParaRPr lang="en-US" altLang="zh-CN" sz="2400" b="0" dirty="0"/>
          </a:p>
          <a:p>
            <a:pPr marL="457200" indent="-457200" algn="l">
              <a:buAutoNum type="arabicParenBoth"/>
            </a:pPr>
            <a:r>
              <a:rPr lang="en-US" altLang="zh-CN" sz="2400" b="0" dirty="0" smtClean="0"/>
              <a:t>(</a:t>
            </a:r>
            <a:r>
              <a:rPr lang="en-US" altLang="zh-CN" sz="2400" b="0" dirty="0"/>
              <a:t>2) It’s effective for companies to integrate online and offline exhibitions to promote their products. </a:t>
            </a:r>
            <a:endParaRPr lang="en-US" altLang="zh-CN" sz="2400" b="0" dirty="0"/>
          </a:p>
          <a:p>
            <a:pPr marL="457200" indent="-457200" algn="l">
              <a:buAutoNum type="arabicParenBoth"/>
            </a:pPr>
            <a:r>
              <a:rPr lang="en-US" altLang="zh-CN" sz="2400" b="0" dirty="0" smtClean="0"/>
              <a:t>(</a:t>
            </a:r>
            <a:r>
              <a:rPr lang="en-US" altLang="zh-CN" sz="2400" b="0" dirty="0"/>
              <a:t>3) Both the 127</a:t>
            </a:r>
            <a:r>
              <a:rPr lang="en-US" altLang="zh-CN" sz="2400" b="0" baseline="30000" dirty="0"/>
              <a:t>th</a:t>
            </a:r>
            <a:r>
              <a:rPr lang="en-US" altLang="zh-CN" sz="2400" b="0" dirty="0"/>
              <a:t> China Import and Export Fair and the 3rd China International Import Expo have leveraged the power of live streaming for their online exhibitions . </a:t>
            </a:r>
            <a:endParaRPr lang="en-US" altLang="zh-CN" sz="2400" b="0" dirty="0"/>
          </a:p>
          <a:p>
            <a:pPr marL="457200" indent="-457200" algn="l">
              <a:buAutoNum type="arabicParenBoth"/>
            </a:pPr>
            <a:r>
              <a:rPr lang="en-US" altLang="zh-CN" sz="2400" b="0" dirty="0" smtClean="0"/>
              <a:t>(</a:t>
            </a:r>
            <a:r>
              <a:rPr lang="en-US" altLang="zh-CN" sz="2400" b="0" dirty="0"/>
              <a:t>4) It’s important not to chitchat when you are doing live streaming sessions to promote your products. </a:t>
            </a:r>
            <a:endParaRPr lang="en-US" altLang="zh-CN" sz="2400" b="0" dirty="0"/>
          </a:p>
          <a:p>
            <a:pPr algn="l"/>
            <a:r>
              <a:rPr lang="en-US" altLang="zh-CN" sz="2400" b="0" dirty="0" smtClean="0"/>
              <a:t>(</a:t>
            </a:r>
            <a:r>
              <a:rPr lang="en-US" altLang="zh-CN" sz="2400" b="0" dirty="0"/>
              <a:t>5) L'Oreal is inviting Justin Li </a:t>
            </a:r>
            <a:r>
              <a:rPr lang="en-US" altLang="zh-CN" sz="2400" b="0" dirty="0" err="1"/>
              <a:t>Jiaqi</a:t>
            </a:r>
            <a:r>
              <a:rPr lang="en-US" altLang="zh-CN" sz="2400" b="0" dirty="0"/>
              <a:t> to live stream its products just because he is a former L'Oreal employee. </a:t>
            </a:r>
            <a:endParaRPr lang="zh-CN" altLang="zh-CN" sz="2400" b="0" dirty="0"/>
          </a:p>
          <a:p>
            <a:pPr marL="609600" indent="-609600" algn="l" eaLnBrk="0" hangingPunct="0">
              <a:spcBef>
                <a:spcPct val="20000"/>
              </a:spcBef>
              <a:buSzPct val="85000"/>
              <a:buFont typeface="Wingdings" panose="05000000000000000000" pitchFamily="2" charset="2"/>
            </a:pPr>
            <a:endParaRPr lang="en-US" altLang="zh-CN" sz="3200" dirty="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3200" dirty="0">
              <a:latin typeface="Arial" panose="020B0604020202020204" pitchFamily="34" charset="0"/>
              <a:ea typeface="宋体" panose="02010600030101010101" pitchFamily="2" charset="-122"/>
            </a:endParaRPr>
          </a:p>
        </p:txBody>
      </p:sp>
      <p:pic>
        <p:nvPicPr>
          <p:cNvPr id="12294" name="Picture 6" descr="2">
            <a:hlinkClick r:id="rId1" action="ppaction://hlinksldjump"/>
          </p:cNvPr>
          <p:cNvPicPr>
            <a:picLocks noChangeAspect="1"/>
          </p:cNvPicPr>
          <p:nvPr/>
        </p:nvPicPr>
        <p:blipFill>
          <a:blip r:embed="rId2"/>
          <a:stretch>
            <a:fillRect/>
          </a:stretch>
        </p:blipFill>
        <p:spPr>
          <a:xfrm>
            <a:off x="7962900" y="260350"/>
            <a:ext cx="887413" cy="1219200"/>
          </a:xfrm>
          <a:prstGeom prst="rect">
            <a:avLst/>
          </a:prstGeom>
          <a:noFill/>
          <a:ln w="9525">
            <a:noFill/>
          </a:ln>
        </p:spPr>
      </p:pic>
      <p:sp>
        <p:nvSpPr>
          <p:cNvPr id="10" name="矩形 9"/>
          <p:cNvSpPr/>
          <p:nvPr/>
        </p:nvSpPr>
        <p:spPr bwMode="auto">
          <a:xfrm>
            <a:off x="422786" y="6282812"/>
            <a:ext cx="5004621" cy="575187"/>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pPr marL="342900" marR="0" indent="-342900" algn="ctr" defTabSz="914400" rtl="0" eaLnBrk="1" fontAlgn="base" latinLnBrk="0" hangingPunct="1">
              <a:lnSpc>
                <a:spcPct val="100000"/>
              </a:lnSpc>
              <a:spcBef>
                <a:spcPct val="0"/>
              </a:spcBef>
              <a:spcAft>
                <a:spcPct val="0"/>
              </a:spcAft>
              <a:buClrTx/>
              <a:buSzTx/>
              <a:buFontTx/>
              <a:buAutoNum type="arabicParenBoth"/>
            </a:pPr>
            <a:r>
              <a:rPr kumimoji="0" lang="en-US" altLang="zh-CN" sz="2800" b="1" i="0" u="none" strike="noStrike" cap="none" normalizeH="0" baseline="0" dirty="0" smtClean="0">
                <a:ln>
                  <a:noFill/>
                </a:ln>
                <a:solidFill>
                  <a:srgbClr val="FF0000"/>
                </a:solidFill>
                <a:effectLst/>
                <a:latin typeface="Arial" panose="020B0604020202020204" pitchFamily="34" charset="0"/>
              </a:rPr>
              <a:t>T  (2) T  (3)T  </a:t>
            </a:r>
            <a:r>
              <a:rPr kumimoji="0" lang="en-US" altLang="zh-CN" sz="2800" b="1" i="0" u="none" strike="noStrike" cap="none" normalizeH="0" dirty="0" smtClean="0">
                <a:ln>
                  <a:noFill/>
                </a:ln>
                <a:solidFill>
                  <a:srgbClr val="FF0000"/>
                </a:solidFill>
                <a:effectLst/>
                <a:latin typeface="Arial" panose="020B0604020202020204" pitchFamily="34" charset="0"/>
              </a:rPr>
              <a:t>(4)F  (5)F  </a:t>
            </a:r>
            <a:endParaRPr kumimoji="0" lang="zh-CN" altLang="en-US" sz="2800" b="1" i="0" u="none" strike="noStrike" cap="none" normalizeH="0" baseline="0" dirty="0" smtClean="0">
              <a:ln>
                <a:noFill/>
              </a:ln>
              <a:solidFill>
                <a:srgbClr val="FF0000"/>
              </a:solidFill>
              <a:effectLst/>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smtClean="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smtClean="0">
              <a:solidFill>
                <a:srgbClr val="FF66CC"/>
              </a:solidFill>
              <a:latin typeface="Arial" panose="020B0604020202020204" pitchFamily="34" charset="0"/>
              <a:ea typeface="华文琥珀" panose="02010800040101010101" pitchFamily="2" charset="-122"/>
              <a:cs typeface="+mn-cs"/>
            </a:endParaRPr>
          </a:p>
        </p:txBody>
      </p:sp>
      <p:sp>
        <p:nvSpPr>
          <p:cNvPr id="12291" name="Text Box 38"/>
          <p:cNvSpPr txBox="1"/>
          <p:nvPr/>
        </p:nvSpPr>
        <p:spPr>
          <a:xfrm>
            <a:off x="1050925" y="201613"/>
            <a:ext cx="7900988" cy="523220"/>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1 </a:t>
            </a:r>
            <a:r>
              <a:rPr lang="en-US" altLang="zh-CN" sz="2800" dirty="0"/>
              <a:t>Moving to Cloud  Exhibition</a:t>
            </a:r>
            <a:endParaRPr lang="zh-CN" altLang="en-US" sz="2800" dirty="0">
              <a:ea typeface="宋体" panose="02010600030101010101" pitchFamily="2" charset="-122"/>
            </a:endParaRPr>
          </a:p>
        </p:txBody>
      </p:sp>
      <p:grpSp>
        <p:nvGrpSpPr>
          <p:cNvPr id="12292" name="Group 19"/>
          <p:cNvGrpSpPr/>
          <p:nvPr/>
        </p:nvGrpSpPr>
        <p:grpSpPr>
          <a:xfrm>
            <a:off x="1068388" y="630238"/>
            <a:ext cx="693737" cy="728662"/>
            <a:chOff x="802" y="845"/>
            <a:chExt cx="827" cy="826"/>
          </a:xfrm>
        </p:grpSpPr>
        <p:sp>
          <p:nvSpPr>
            <p:cNvPr id="1229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229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1229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12293" name="Rectangle 3"/>
          <p:cNvSpPr/>
          <p:nvPr/>
        </p:nvSpPr>
        <p:spPr>
          <a:xfrm>
            <a:off x="554038" y="747772"/>
            <a:ext cx="8589962" cy="5462527"/>
          </a:xfrm>
          <a:prstGeom prst="rect">
            <a:avLst/>
          </a:prstGeom>
          <a:solidFill>
            <a:srgbClr val="FFCCFF"/>
          </a:solidFill>
          <a:ln w="9525">
            <a:noFill/>
          </a:ln>
        </p:spPr>
        <p:txBody>
          <a:bodyPr/>
          <a:lstStyle/>
          <a:p>
            <a:pPr marL="609600" indent="-609600" algn="l" eaLnBrk="0" hangingPunct="0">
              <a:spcBef>
                <a:spcPct val="20000"/>
              </a:spcBef>
              <a:buSzPct val="85000"/>
              <a:buFont typeface="Wingdings" panose="05000000000000000000" pitchFamily="2" charset="2"/>
            </a:pPr>
            <a:r>
              <a:rPr lang="en-US" altLang="zh-CN" sz="3200" dirty="0">
                <a:latin typeface="Arial" panose="020B0604020202020204" pitchFamily="34" charset="0"/>
                <a:ea typeface="宋体" panose="02010600030101010101" pitchFamily="2" charset="-122"/>
              </a:rPr>
              <a:t>Activity </a:t>
            </a:r>
            <a:r>
              <a:rPr lang="en-US" altLang="zh-CN" sz="3200" dirty="0" smtClean="0">
                <a:latin typeface="Arial" panose="020B0604020202020204" pitchFamily="34" charset="0"/>
                <a:ea typeface="宋体" panose="02010600030101010101" pitchFamily="2" charset="-122"/>
              </a:rPr>
              <a:t>3 </a:t>
            </a:r>
            <a:r>
              <a:rPr lang="en-US" altLang="zh-CN" sz="3200" dirty="0">
                <a:latin typeface="Arial" panose="020B0604020202020204" pitchFamily="34" charset="0"/>
                <a:ea typeface="宋体" panose="02010600030101010101" pitchFamily="2" charset="-122"/>
              </a:rPr>
              <a:t>Reading</a:t>
            </a:r>
            <a:endParaRPr lang="en-US" altLang="zh-CN" sz="3200" dirty="0">
              <a:latin typeface="Arial" panose="020B0604020202020204" pitchFamily="34" charset="0"/>
              <a:ea typeface="宋体" panose="02010600030101010101" pitchFamily="2" charset="-122"/>
            </a:endParaRPr>
          </a:p>
          <a:p>
            <a:pPr algn="l"/>
            <a:r>
              <a:rPr lang="en-US" altLang="zh-CN" sz="3200" dirty="0" smtClean="0">
                <a:latin typeface="Arial" panose="020B0604020202020204" pitchFamily="34" charset="0"/>
                <a:ea typeface="宋体" panose="02010600030101010101" pitchFamily="2" charset="-122"/>
              </a:rPr>
              <a:t>   </a:t>
            </a:r>
            <a:r>
              <a:rPr lang="en-US" altLang="zh-CN" sz="2400" b="0" i="1" dirty="0"/>
              <a:t>Read the following passage about building a virtual booth. Are the statements below true or false</a:t>
            </a:r>
            <a:r>
              <a:rPr lang="zh-CN" altLang="en-US" sz="2400" b="0" i="1" dirty="0" smtClean="0"/>
              <a:t>？</a:t>
            </a:r>
            <a:endParaRPr lang="en-US" altLang="zh-CN" sz="2400" b="0" i="1" dirty="0" smtClean="0"/>
          </a:p>
          <a:p>
            <a:pPr algn="l"/>
            <a:r>
              <a:rPr lang="en-US" altLang="zh-CN" sz="2400" b="0" dirty="0"/>
              <a:t>(1) One of the advantages of building a virtual trade show booth is you don’t have to invest in physical booth properties. </a:t>
            </a:r>
            <a:endParaRPr lang="en-US" altLang="zh-CN" sz="2400" b="0" dirty="0"/>
          </a:p>
          <a:p>
            <a:pPr algn="l"/>
            <a:r>
              <a:rPr lang="en-US" altLang="zh-CN" sz="2400" b="0" dirty="0"/>
              <a:t>(2) It’s very important to be creative when building your virtual booth , therefore a totally different company logo can be adopted. </a:t>
            </a:r>
            <a:endParaRPr lang="en-US" altLang="zh-CN" sz="2400" b="0" dirty="0"/>
          </a:p>
          <a:p>
            <a:pPr algn="l"/>
            <a:r>
              <a:rPr lang="en-US" altLang="zh-CN" sz="2400" b="0" dirty="0"/>
              <a:t>(3) According to the author, “generate leads” is measurable enough to keep you on track. </a:t>
            </a:r>
            <a:endParaRPr lang="en-US" altLang="zh-CN" sz="2400" b="0" dirty="0"/>
          </a:p>
          <a:p>
            <a:pPr algn="l"/>
            <a:r>
              <a:rPr lang="en-US" altLang="zh-CN" sz="2400" b="0" dirty="0"/>
              <a:t>(4) You should set your goals as specific as possible. </a:t>
            </a:r>
            <a:endParaRPr lang="en-US" altLang="zh-CN" sz="2400" b="0" dirty="0"/>
          </a:p>
          <a:p>
            <a:pPr algn="l"/>
            <a:r>
              <a:rPr lang="en-US" altLang="zh-CN" sz="2400" b="0" dirty="0"/>
              <a:t>(5) The fist step of building your online trade show booth is to define your goals. </a:t>
            </a:r>
            <a:endParaRPr lang="en-US" altLang="zh-CN" sz="2400" b="0" dirty="0"/>
          </a:p>
          <a:p>
            <a:pPr marL="609600" indent="-609600" algn="l" eaLnBrk="0" hangingPunct="0">
              <a:spcBef>
                <a:spcPct val="20000"/>
              </a:spcBef>
              <a:buSzPct val="85000"/>
              <a:buFont typeface="Wingdings" panose="05000000000000000000" pitchFamily="2" charset="2"/>
            </a:pPr>
            <a:endParaRPr lang="en-US" altLang="zh-CN" sz="3200" dirty="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3200" dirty="0">
              <a:latin typeface="Arial" panose="020B0604020202020204" pitchFamily="34" charset="0"/>
              <a:ea typeface="宋体" panose="02010600030101010101" pitchFamily="2" charset="-122"/>
            </a:endParaRPr>
          </a:p>
        </p:txBody>
      </p:sp>
      <p:pic>
        <p:nvPicPr>
          <p:cNvPr id="12294" name="Picture 6" descr="2">
            <a:hlinkClick r:id="rId1" action="ppaction://hlinksldjump"/>
          </p:cNvPr>
          <p:cNvPicPr>
            <a:picLocks noChangeAspect="1"/>
          </p:cNvPicPr>
          <p:nvPr/>
        </p:nvPicPr>
        <p:blipFill>
          <a:blip r:embed="rId2"/>
          <a:stretch>
            <a:fillRect/>
          </a:stretch>
        </p:blipFill>
        <p:spPr>
          <a:xfrm>
            <a:off x="7797006" y="384968"/>
            <a:ext cx="887413" cy="1219200"/>
          </a:xfrm>
          <a:prstGeom prst="rect">
            <a:avLst/>
          </a:prstGeom>
          <a:noFill/>
          <a:ln w="9525">
            <a:noFill/>
          </a:ln>
        </p:spPr>
      </p:pic>
      <p:sp>
        <p:nvSpPr>
          <p:cNvPr id="10" name="矩形 9"/>
          <p:cNvSpPr/>
          <p:nvPr/>
        </p:nvSpPr>
        <p:spPr bwMode="auto">
          <a:xfrm>
            <a:off x="422786" y="6282812"/>
            <a:ext cx="5004621" cy="575187"/>
          </a:xfrm>
          <a:prstGeom prst="rect">
            <a:avLst/>
          </a:prstGeom>
          <a:solidFill>
            <a:srgbClr val="FFFFFF"/>
          </a:solidFill>
          <a:ln w="28575" cap="flat" cmpd="sng" algn="ctr">
            <a:solidFill>
              <a:srgbClr val="FFFFFF"/>
            </a:solidFill>
            <a:prstDash val="solid"/>
            <a:round/>
            <a:headEnd type="none" w="med" len="med"/>
            <a:tailEnd type="none" w="med" len="med"/>
          </a:ln>
        </p:spPr>
        <p:txBody>
          <a:bodyPr vert="horz" wrap="none" lIns="91440" tIns="45720" rIns="91440" bIns="45720" numCol="1" rtlCol="0" anchor="ctr" anchorCtr="0" compatLnSpc="1"/>
          <a:lstStyle/>
          <a:p>
            <a:pPr marL="342900" marR="0" indent="-342900" algn="ctr" defTabSz="914400" rtl="0" eaLnBrk="1" fontAlgn="base" latinLnBrk="0" hangingPunct="1">
              <a:lnSpc>
                <a:spcPct val="100000"/>
              </a:lnSpc>
              <a:spcBef>
                <a:spcPct val="0"/>
              </a:spcBef>
              <a:spcAft>
                <a:spcPct val="0"/>
              </a:spcAft>
              <a:buClrTx/>
              <a:buSzTx/>
              <a:buFontTx/>
              <a:buAutoNum type="arabicParenBoth"/>
            </a:pPr>
            <a:r>
              <a:rPr kumimoji="0" lang="en-US" altLang="zh-CN" sz="2800" b="1" i="0" u="none" strike="noStrike" cap="none" normalizeH="0" baseline="0" dirty="0" smtClean="0">
                <a:ln>
                  <a:noFill/>
                </a:ln>
                <a:solidFill>
                  <a:srgbClr val="FF0000"/>
                </a:solidFill>
                <a:effectLst/>
                <a:latin typeface="Arial" panose="020B0604020202020204" pitchFamily="34" charset="0"/>
              </a:rPr>
              <a:t>T  (2) F  (3)F  </a:t>
            </a:r>
            <a:r>
              <a:rPr kumimoji="0" lang="en-US" altLang="zh-CN" sz="2800" b="1" i="0" u="none" strike="noStrike" cap="none" normalizeH="0" dirty="0" smtClean="0">
                <a:ln>
                  <a:noFill/>
                </a:ln>
                <a:solidFill>
                  <a:srgbClr val="FF0000"/>
                </a:solidFill>
                <a:effectLst/>
                <a:latin typeface="Arial" panose="020B0604020202020204" pitchFamily="34" charset="0"/>
              </a:rPr>
              <a:t>(4)T  (5)T  </a:t>
            </a:r>
            <a:endParaRPr kumimoji="0" lang="zh-CN" altLang="en-US" sz="2800" b="1" i="0" u="none" strike="noStrike" cap="none" normalizeH="0" baseline="0" dirty="0" smtClean="0">
              <a:ln>
                <a:noFill/>
              </a:ln>
              <a:solidFill>
                <a:srgbClr val="FF0000"/>
              </a:solidFill>
              <a:effectLst/>
              <a:latin typeface="Arial" panose="020B0604020202020204" pitchFamily="34" charset="0"/>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TABLE_BEAUTIFY" val="smartTable{baee4b09-fe46-48e6-a0b1-30a45ccd3722}"/>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16737</Words>
  <Application>WPS 演示</Application>
  <PresentationFormat>全屏显示(4:3)</PresentationFormat>
  <Paragraphs>508</Paragraphs>
  <Slides>35</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35</vt:i4>
      </vt:variant>
    </vt:vector>
  </HeadingPairs>
  <TitlesOfParts>
    <vt:vector size="51" baseType="lpstr">
      <vt:lpstr>Arial</vt:lpstr>
      <vt:lpstr>宋体</vt:lpstr>
      <vt:lpstr>Wingdings</vt:lpstr>
      <vt:lpstr>华文琥珀</vt:lpstr>
      <vt:lpstr>华文行楷</vt:lpstr>
      <vt:lpstr>华文彩云</vt:lpstr>
      <vt:lpstr>黑体</vt:lpstr>
      <vt:lpstr>Times New Roman</vt:lpstr>
      <vt:lpstr>Wingdings</vt:lpstr>
      <vt:lpstr>Calibri</vt:lpstr>
      <vt:lpstr>微软雅黑</vt:lpstr>
      <vt:lpstr>Arial Unicode MS</vt:lpstr>
      <vt:lpstr>Times New Roman</vt:lpstr>
      <vt:lpstr>Angsana New</vt:lpstr>
      <vt:lpstr>Segoe Print</vt:lpstr>
      <vt:lpstr>437TGp_bizpeople_light_ani</vt:lpstr>
      <vt:lpstr>    Module 1 Services before an Exhibition  Part  3      Moving in an Exhibition 进驻展馆</vt:lpstr>
      <vt:lpstr> Module 1  Services before an Exhibition  </vt:lpstr>
      <vt:lpstr>Learning Objectives</vt:lpstr>
      <vt:lpstr>Warm-up</vt:lpstr>
      <vt:lpstr>Warm-up</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winnie</dc:creator>
  <cp:lastModifiedBy>LYQ</cp:lastModifiedBy>
  <cp:revision>348</cp:revision>
  <dcterms:created xsi:type="dcterms:W3CDTF">2009-10-17T15:49:00Z</dcterms:created>
  <dcterms:modified xsi:type="dcterms:W3CDTF">2021-03-17T01:25:00Z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